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3" r:id="rId6"/>
    <p:sldId id="270" r:id="rId7"/>
    <p:sldId id="277" r:id="rId8"/>
    <p:sldId id="269" r:id="rId9"/>
    <p:sldId id="274" r:id="rId10"/>
    <p:sldId id="280" r:id="rId11"/>
    <p:sldId id="276" r:id="rId12"/>
    <p:sldId id="272" r:id="rId13"/>
    <p:sldId id="267" r:id="rId14"/>
    <p:sldId id="266" r:id="rId15"/>
    <p:sldId id="264" r:id="rId16"/>
    <p:sldId id="257" r:id="rId17"/>
    <p:sldId id="258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>
      <p:cViewPr varScale="1">
        <p:scale>
          <a:sx n="86" d="100"/>
          <a:sy n="86" d="100"/>
        </p:scale>
        <p:origin x="52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  <c:pt idx="3">
                  <c:v>135</c:v>
                </c:pt>
                <c:pt idx="4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7-46B4-AD93-192D80B04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8650936"/>
        <c:axId val="438651920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Open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47-46B4-AD93-192D80B04C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47-46B4-AD93-192D80B04C8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347-46B4-AD93-192D80B04C8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347-46B4-AD93-192D80B04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438662088"/>
        <c:axId val="438663400"/>
      </c:stockChart>
      <c:catAx>
        <c:axId val="438650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51920"/>
        <c:crosses val="autoZero"/>
        <c:auto val="1"/>
        <c:lblAlgn val="ctr"/>
        <c:lblOffset val="100"/>
        <c:noMultiLvlLbl val="0"/>
      </c:catAx>
      <c:valAx>
        <c:axId val="43865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50936"/>
        <c:crosses val="autoZero"/>
        <c:crossBetween val="between"/>
      </c:valAx>
      <c:valAx>
        <c:axId val="438663400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662088"/>
        <c:crosses val="max"/>
        <c:crossBetween val="between"/>
      </c:valAx>
      <c:catAx>
        <c:axId val="438662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86634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6">
  <a:schemeClr val="accent4"/>
  <a:schemeClr val="accent4"/>
  <a:schemeClr val="accent4"/>
  <a:schemeClr val="accent4"/>
  <a:schemeClr val="accent4"/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BA0BCD-2253-47BD-99F9-7AD4B1E423A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9A531-2711-4E15-BEC4-737CFA94A61C}">
      <dgm:prSet custT="1"/>
      <dgm:spPr>
        <a:solidFill>
          <a:schemeClr val="bg1">
            <a:lumMod val="85000"/>
          </a:schemeClr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en-US" sz="1600" b="1" dirty="0"/>
            <a:t>Jane Doe is a successful professional in her mid 30’s.</a:t>
          </a:r>
          <a:endParaRPr lang="en-US" sz="1600" dirty="0"/>
        </a:p>
      </dgm:t>
    </dgm:pt>
    <dgm:pt modelId="{03B5BCE0-6BEF-4201-85FA-4F631D2441A8}" type="parTrans" cxnId="{158EA31F-EFEE-41DD-97C6-C73269F6CE2B}">
      <dgm:prSet/>
      <dgm:spPr/>
      <dgm:t>
        <a:bodyPr/>
        <a:lstStyle/>
        <a:p>
          <a:endParaRPr lang="en-US"/>
        </a:p>
      </dgm:t>
    </dgm:pt>
    <dgm:pt modelId="{E08B7735-DA69-48C8-8865-757B328A9C4E}" type="sibTrans" cxnId="{158EA31F-EFEE-41DD-97C6-C73269F6CE2B}">
      <dgm:prSet/>
      <dgm:spPr/>
      <dgm:t>
        <a:bodyPr/>
        <a:lstStyle/>
        <a:p>
          <a:endParaRPr lang="en-US"/>
        </a:p>
      </dgm:t>
    </dgm:pt>
    <dgm:pt modelId="{57A14C27-C917-4A31-929C-C53D99AF2E85}">
      <dgm:prSet custT="1"/>
      <dgm:spPr>
        <a:solidFill>
          <a:schemeClr val="bg1">
            <a:lumMod val="8500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en-US" sz="1600" b="1" dirty="0"/>
        </a:p>
        <a:p>
          <a:r>
            <a:rPr lang="en-US" sz="1600" b="1" dirty="0"/>
            <a:t>She is a disciplined investor and invests in various tax saving financial instruments from time to time.</a:t>
          </a:r>
        </a:p>
        <a:p>
          <a:r>
            <a:rPr lang="en-US" sz="1600" b="1" dirty="0"/>
            <a:t>  </a:t>
          </a:r>
          <a:r>
            <a:rPr lang="en-US" sz="1200" b="1" dirty="0"/>
            <a:t> </a:t>
          </a:r>
          <a:endParaRPr lang="en-US" sz="1200" dirty="0"/>
        </a:p>
      </dgm:t>
    </dgm:pt>
    <dgm:pt modelId="{936EC133-22FB-4310-B015-D51EA222928F}" type="parTrans" cxnId="{B3CC401A-FE12-46A7-83B9-77A1CDA75162}">
      <dgm:prSet/>
      <dgm:spPr/>
      <dgm:t>
        <a:bodyPr/>
        <a:lstStyle/>
        <a:p>
          <a:endParaRPr lang="en-US"/>
        </a:p>
      </dgm:t>
    </dgm:pt>
    <dgm:pt modelId="{F9CECFB9-79D7-415F-BD6C-B6953FA1F70D}" type="sibTrans" cxnId="{B3CC401A-FE12-46A7-83B9-77A1CDA75162}">
      <dgm:prSet/>
      <dgm:spPr/>
      <dgm:t>
        <a:bodyPr/>
        <a:lstStyle/>
        <a:p>
          <a:endParaRPr lang="en-US"/>
        </a:p>
      </dgm:t>
    </dgm:pt>
    <dgm:pt modelId="{5B9EEBC3-85BD-4EB1-AAD1-90A31B267948}">
      <dgm:prSet custT="1"/>
      <dgm:spPr>
        <a:solidFill>
          <a:schemeClr val="bg1">
            <a:lumMod val="8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600" b="1" dirty="0"/>
            <a:t>She has a “very good” credit score rating</a:t>
          </a:r>
          <a:r>
            <a:rPr lang="en-US" sz="1800" b="1" dirty="0"/>
            <a:t>.</a:t>
          </a:r>
          <a:endParaRPr lang="en-US" sz="1800" dirty="0"/>
        </a:p>
      </dgm:t>
    </dgm:pt>
    <dgm:pt modelId="{EE2F1CF6-0963-4364-9D92-5129CD064382}" type="parTrans" cxnId="{5F2BD642-FDC8-45F4-8094-6E5D30BE883F}">
      <dgm:prSet/>
      <dgm:spPr/>
      <dgm:t>
        <a:bodyPr/>
        <a:lstStyle/>
        <a:p>
          <a:endParaRPr lang="en-US"/>
        </a:p>
      </dgm:t>
    </dgm:pt>
    <dgm:pt modelId="{D5B4EB15-AD40-4E81-AB38-977AE0F135C8}" type="sibTrans" cxnId="{5F2BD642-FDC8-45F4-8094-6E5D30BE883F}">
      <dgm:prSet/>
      <dgm:spPr/>
      <dgm:t>
        <a:bodyPr/>
        <a:lstStyle/>
        <a:p>
          <a:endParaRPr lang="en-US"/>
        </a:p>
      </dgm:t>
    </dgm:pt>
    <dgm:pt modelId="{4CF3E6DD-00F6-4194-84B9-2BB8A1456998}">
      <dgm:prSet/>
      <dgm:spPr>
        <a:solidFill>
          <a:schemeClr val="bg1">
            <a:lumMod val="85000"/>
          </a:schemeClr>
        </a:solidFill>
        <a:ln>
          <a:solidFill>
            <a:schemeClr val="accent1"/>
          </a:solidFill>
        </a:ln>
      </dgm:spPr>
      <dgm:t>
        <a:bodyPr/>
        <a:lstStyle/>
        <a:p>
          <a:endParaRPr lang="en-US" dirty="0"/>
        </a:p>
      </dgm:t>
    </dgm:pt>
    <dgm:pt modelId="{D2756F1C-E078-4CB4-959F-F63BE1AFF856}" type="parTrans" cxnId="{3C3AAE43-0A92-40E0-BDA4-834538BBBE26}">
      <dgm:prSet/>
      <dgm:spPr/>
      <dgm:t>
        <a:bodyPr/>
        <a:lstStyle/>
        <a:p>
          <a:endParaRPr lang="en-US"/>
        </a:p>
      </dgm:t>
    </dgm:pt>
    <dgm:pt modelId="{26E3B457-13BF-4A92-975D-57577759E38E}" type="sibTrans" cxnId="{3C3AAE43-0A92-40E0-BDA4-834538BBBE26}">
      <dgm:prSet/>
      <dgm:spPr/>
      <dgm:t>
        <a:bodyPr/>
        <a:lstStyle/>
        <a:p>
          <a:endParaRPr lang="en-US"/>
        </a:p>
      </dgm:t>
    </dgm:pt>
    <dgm:pt modelId="{FEC6D5EA-63EB-44B5-B629-BB29AE96E4D6}">
      <dgm:prSet/>
      <dgm:spPr>
        <a:solidFill>
          <a:schemeClr val="bg1">
            <a:lumMod val="85000"/>
          </a:schemeClr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C5221273-374E-418E-90AD-E26BF22FC6A4}" type="parTrans" cxnId="{0D6F867D-968E-473A-A277-6685E6CA80D8}">
      <dgm:prSet/>
      <dgm:spPr/>
      <dgm:t>
        <a:bodyPr/>
        <a:lstStyle/>
        <a:p>
          <a:endParaRPr lang="en-US"/>
        </a:p>
      </dgm:t>
    </dgm:pt>
    <dgm:pt modelId="{AF2F7624-49E6-4ACF-8F2A-467CFDD366F9}" type="sibTrans" cxnId="{0D6F867D-968E-473A-A277-6685E6CA80D8}">
      <dgm:prSet/>
      <dgm:spPr/>
      <dgm:t>
        <a:bodyPr/>
        <a:lstStyle/>
        <a:p>
          <a:endParaRPr lang="en-US"/>
        </a:p>
      </dgm:t>
    </dgm:pt>
    <dgm:pt modelId="{A62EB1EE-FD04-4E10-9372-88B7061DDE24}">
      <dgm:prSet/>
      <dgm:spPr>
        <a:solidFill>
          <a:schemeClr val="bg1">
            <a:lumMod val="85000"/>
          </a:schemeClr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2DBCECA5-64ED-4D09-B970-EEB2E5551B69}" type="parTrans" cxnId="{751E468F-1FAB-4A9F-8B3D-1A91D0CAC481}">
      <dgm:prSet/>
      <dgm:spPr/>
      <dgm:t>
        <a:bodyPr/>
        <a:lstStyle/>
        <a:p>
          <a:endParaRPr lang="en-US"/>
        </a:p>
      </dgm:t>
    </dgm:pt>
    <dgm:pt modelId="{9BADAE81-35D8-43B6-89C2-CA7084275FCA}" type="sibTrans" cxnId="{751E468F-1FAB-4A9F-8B3D-1A91D0CAC481}">
      <dgm:prSet/>
      <dgm:spPr/>
      <dgm:t>
        <a:bodyPr/>
        <a:lstStyle/>
        <a:p>
          <a:endParaRPr lang="en-US"/>
        </a:p>
      </dgm:t>
    </dgm:pt>
    <dgm:pt modelId="{5FECF3CF-439D-4FCF-8824-1CA2ED23A075}">
      <dgm:prSet/>
      <dgm:spPr/>
      <dgm:t>
        <a:bodyPr/>
        <a:lstStyle/>
        <a:p>
          <a:endParaRPr lang="en-US" dirty="0"/>
        </a:p>
      </dgm:t>
    </dgm:pt>
    <dgm:pt modelId="{EA2D9025-87D5-4A78-A987-441A2D278021}" type="parTrans" cxnId="{A4D67D00-2CF3-40C8-BFAB-ABED15DD96B6}">
      <dgm:prSet/>
      <dgm:spPr/>
      <dgm:t>
        <a:bodyPr/>
        <a:lstStyle/>
        <a:p>
          <a:endParaRPr lang="en-US"/>
        </a:p>
      </dgm:t>
    </dgm:pt>
    <dgm:pt modelId="{CD509195-633A-4DDA-8F34-E7633AEE4AE5}" type="sibTrans" cxnId="{A4D67D00-2CF3-40C8-BFAB-ABED15DD96B6}">
      <dgm:prSet/>
      <dgm:spPr/>
      <dgm:t>
        <a:bodyPr/>
        <a:lstStyle/>
        <a:p>
          <a:endParaRPr lang="en-US"/>
        </a:p>
      </dgm:t>
    </dgm:pt>
    <dgm:pt modelId="{4A64E118-5501-4F3B-8B41-7C326272C7BB}">
      <dgm:prSet/>
      <dgm:spPr/>
      <dgm:t>
        <a:bodyPr/>
        <a:lstStyle/>
        <a:p>
          <a:endParaRPr lang="en-US"/>
        </a:p>
      </dgm:t>
    </dgm:pt>
    <dgm:pt modelId="{2518F2D8-17BB-4085-9D69-3BDFD59C54B4}" type="parTrans" cxnId="{8DF17E76-F4B6-4FD2-A4E7-BFD61F3F0E3F}">
      <dgm:prSet/>
      <dgm:spPr/>
      <dgm:t>
        <a:bodyPr/>
        <a:lstStyle/>
        <a:p>
          <a:endParaRPr lang="en-US"/>
        </a:p>
      </dgm:t>
    </dgm:pt>
    <dgm:pt modelId="{D3F59B28-C464-4B6D-A095-8D9789C6A878}" type="sibTrans" cxnId="{8DF17E76-F4B6-4FD2-A4E7-BFD61F3F0E3F}">
      <dgm:prSet/>
      <dgm:spPr/>
      <dgm:t>
        <a:bodyPr/>
        <a:lstStyle/>
        <a:p>
          <a:endParaRPr lang="en-US"/>
        </a:p>
      </dgm:t>
    </dgm:pt>
    <dgm:pt modelId="{4B313C84-22D9-4751-B77A-22B0C9EE0869}">
      <dgm:prSet/>
      <dgm:spPr/>
      <dgm:t>
        <a:bodyPr/>
        <a:lstStyle/>
        <a:p>
          <a:endParaRPr lang="en-US"/>
        </a:p>
      </dgm:t>
    </dgm:pt>
    <dgm:pt modelId="{523B010D-E284-4797-A9E6-C6BA85A903B6}" type="parTrans" cxnId="{C2FDAF54-D463-4B7A-943A-762090B609D7}">
      <dgm:prSet/>
      <dgm:spPr/>
      <dgm:t>
        <a:bodyPr/>
        <a:lstStyle/>
        <a:p>
          <a:endParaRPr lang="en-US"/>
        </a:p>
      </dgm:t>
    </dgm:pt>
    <dgm:pt modelId="{02E054F4-25C7-4045-B444-9F452B7E72C3}" type="sibTrans" cxnId="{C2FDAF54-D463-4B7A-943A-762090B609D7}">
      <dgm:prSet/>
      <dgm:spPr/>
      <dgm:t>
        <a:bodyPr/>
        <a:lstStyle/>
        <a:p>
          <a:endParaRPr lang="en-US"/>
        </a:p>
      </dgm:t>
    </dgm:pt>
    <dgm:pt modelId="{8C187583-9A52-4B6C-A93D-1E79B0062F01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b="1" dirty="0"/>
            <a:t>She has a short-term as well as long-term investment outlook.</a:t>
          </a:r>
        </a:p>
      </dgm:t>
    </dgm:pt>
    <dgm:pt modelId="{C5D5C188-8615-45D8-A8D0-20B61DAA73DC}" type="parTrans" cxnId="{D1DEE431-495B-4B08-A1BE-192551FB5F1E}">
      <dgm:prSet/>
      <dgm:spPr/>
      <dgm:t>
        <a:bodyPr/>
        <a:lstStyle/>
        <a:p>
          <a:endParaRPr lang="en-US"/>
        </a:p>
      </dgm:t>
    </dgm:pt>
    <dgm:pt modelId="{2E81F798-A48A-4FA6-BB2B-53CC4C94E360}" type="sibTrans" cxnId="{D1DEE431-495B-4B08-A1BE-192551FB5F1E}">
      <dgm:prSet/>
      <dgm:spPr/>
      <dgm:t>
        <a:bodyPr/>
        <a:lstStyle/>
        <a:p>
          <a:endParaRPr lang="en-US"/>
        </a:p>
      </dgm:t>
    </dgm:pt>
    <dgm:pt modelId="{34DDFB67-E12C-4397-8747-0900C8EB8864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b="1" dirty="0"/>
            <a:t> She just accepted a job offer that allows her flexible timings to   work from home.</a:t>
          </a:r>
          <a:endParaRPr lang="en-US" sz="1600" dirty="0"/>
        </a:p>
      </dgm:t>
    </dgm:pt>
    <dgm:pt modelId="{BC88FB5A-14F4-4976-BC71-2F7E4B1C5C44}" type="parTrans" cxnId="{ABCD80A0-0ED9-4BC7-A4C9-43240164A7BC}">
      <dgm:prSet/>
      <dgm:spPr/>
      <dgm:t>
        <a:bodyPr/>
        <a:lstStyle/>
        <a:p>
          <a:endParaRPr lang="en-US"/>
        </a:p>
      </dgm:t>
    </dgm:pt>
    <dgm:pt modelId="{CF0ECBBF-0FAE-4E1D-B722-2EC8CD666B46}" type="sibTrans" cxnId="{ABCD80A0-0ED9-4BC7-A4C9-43240164A7BC}">
      <dgm:prSet/>
      <dgm:spPr/>
      <dgm:t>
        <a:bodyPr/>
        <a:lstStyle/>
        <a:p>
          <a:endParaRPr lang="en-US"/>
        </a:p>
      </dgm:t>
    </dgm:pt>
    <dgm:pt modelId="{9BAE9F5B-8D16-4138-A2D0-E35FF454D2AD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b="1" dirty="0"/>
            <a:t>She usually invests in mutual funds but now she would like to invest the money to trade the equity market by herself.</a:t>
          </a:r>
        </a:p>
      </dgm:t>
    </dgm:pt>
    <dgm:pt modelId="{60D45957-9406-41BF-A30E-51FD372A4BA4}" type="parTrans" cxnId="{F39413DD-0436-41F2-AA23-56CBF602FF5F}">
      <dgm:prSet/>
      <dgm:spPr/>
      <dgm:t>
        <a:bodyPr/>
        <a:lstStyle/>
        <a:p>
          <a:endParaRPr lang="en-US"/>
        </a:p>
      </dgm:t>
    </dgm:pt>
    <dgm:pt modelId="{F893225B-0613-4DDD-B74D-F3F0CF01E065}" type="sibTrans" cxnId="{F39413DD-0436-41F2-AA23-56CBF602FF5F}">
      <dgm:prSet/>
      <dgm:spPr/>
      <dgm:t>
        <a:bodyPr/>
        <a:lstStyle/>
        <a:p>
          <a:endParaRPr lang="en-US"/>
        </a:p>
      </dgm:t>
    </dgm:pt>
    <dgm:pt modelId="{9BA81279-33F7-4645-A55B-DBA424697402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b="1" i="0" dirty="0"/>
            <a:t>She has also received her severance package from her previous employer</a:t>
          </a:r>
          <a:r>
            <a:rPr lang="en-US" sz="1600" b="1" dirty="0"/>
            <a:t> and since she doesn’t want to park the funds in her bank account she is now considering various options of investing that money</a:t>
          </a:r>
          <a:r>
            <a:rPr lang="en-US" sz="1800" b="1" dirty="0"/>
            <a:t>.</a:t>
          </a:r>
        </a:p>
      </dgm:t>
    </dgm:pt>
    <dgm:pt modelId="{2471A8CF-FC52-43DC-B00E-562B9A10BA0E}" type="parTrans" cxnId="{35B567DF-9BE8-475C-9D01-093C88199A57}">
      <dgm:prSet/>
      <dgm:spPr/>
      <dgm:t>
        <a:bodyPr/>
        <a:lstStyle/>
        <a:p>
          <a:endParaRPr lang="en-US"/>
        </a:p>
      </dgm:t>
    </dgm:pt>
    <dgm:pt modelId="{2AF0B6FA-0626-40A2-8F4B-DC49661D4A9F}" type="sibTrans" cxnId="{35B567DF-9BE8-475C-9D01-093C88199A57}">
      <dgm:prSet/>
      <dgm:spPr/>
      <dgm:t>
        <a:bodyPr/>
        <a:lstStyle/>
        <a:p>
          <a:endParaRPr lang="en-US"/>
        </a:p>
      </dgm:t>
    </dgm:pt>
    <dgm:pt modelId="{CD98A2AA-1197-47AF-9389-6BAD0146624A}" type="pres">
      <dgm:prSet presAssocID="{2ABA0BCD-2253-47BD-99F9-7AD4B1E423A4}" presName="Name0" presStyleCnt="0">
        <dgm:presLayoutVars>
          <dgm:chMax val="7"/>
          <dgm:chPref val="7"/>
          <dgm:dir/>
        </dgm:presLayoutVars>
      </dgm:prSet>
      <dgm:spPr/>
    </dgm:pt>
    <dgm:pt modelId="{B43E1808-A525-4879-A0A7-F82E934781A6}" type="pres">
      <dgm:prSet presAssocID="{2ABA0BCD-2253-47BD-99F9-7AD4B1E423A4}" presName="Name1" presStyleCnt="0"/>
      <dgm:spPr/>
    </dgm:pt>
    <dgm:pt modelId="{84CFE52B-134B-464B-AB93-FF6F094C7F39}" type="pres">
      <dgm:prSet presAssocID="{2ABA0BCD-2253-47BD-99F9-7AD4B1E423A4}" presName="cycle" presStyleCnt="0"/>
      <dgm:spPr/>
    </dgm:pt>
    <dgm:pt modelId="{24FADF4F-0F15-46B7-94B6-521835787666}" type="pres">
      <dgm:prSet presAssocID="{2ABA0BCD-2253-47BD-99F9-7AD4B1E423A4}" presName="srcNode" presStyleLbl="node1" presStyleIdx="0" presStyleCnt="7"/>
      <dgm:spPr/>
    </dgm:pt>
    <dgm:pt modelId="{D6CC00FD-5427-4F2B-95EC-6801C3626A46}" type="pres">
      <dgm:prSet presAssocID="{2ABA0BCD-2253-47BD-99F9-7AD4B1E423A4}" presName="conn" presStyleLbl="parChTrans1D2" presStyleIdx="0" presStyleCnt="1"/>
      <dgm:spPr/>
    </dgm:pt>
    <dgm:pt modelId="{2BCE80A7-784B-4B00-AAD8-ED8DCA6E0D4F}" type="pres">
      <dgm:prSet presAssocID="{2ABA0BCD-2253-47BD-99F9-7AD4B1E423A4}" presName="extraNode" presStyleLbl="node1" presStyleIdx="0" presStyleCnt="7"/>
      <dgm:spPr/>
    </dgm:pt>
    <dgm:pt modelId="{497D6415-6DD9-4198-AAC9-B3E03EC38AA5}" type="pres">
      <dgm:prSet presAssocID="{2ABA0BCD-2253-47BD-99F9-7AD4B1E423A4}" presName="dstNode" presStyleLbl="node1" presStyleIdx="0" presStyleCnt="7"/>
      <dgm:spPr/>
    </dgm:pt>
    <dgm:pt modelId="{53BC9741-79DE-4B30-A3B3-C5CB5BD3BA11}" type="pres">
      <dgm:prSet presAssocID="{64B9A531-2711-4E15-BEC4-737CFA94A61C}" presName="text_1" presStyleLbl="node1" presStyleIdx="0" presStyleCnt="7" custScaleY="113555" custLinFactNeighborX="26" custLinFactNeighborY="-6587">
        <dgm:presLayoutVars>
          <dgm:bulletEnabled val="1"/>
        </dgm:presLayoutVars>
      </dgm:prSet>
      <dgm:spPr/>
    </dgm:pt>
    <dgm:pt modelId="{44868B98-6E44-4D95-BF77-68A1AACC25D9}" type="pres">
      <dgm:prSet presAssocID="{64B9A531-2711-4E15-BEC4-737CFA94A61C}" presName="accent_1" presStyleCnt="0"/>
      <dgm:spPr/>
    </dgm:pt>
    <dgm:pt modelId="{251CC680-9408-4E5A-9521-5EEF44E8D757}" type="pres">
      <dgm:prSet presAssocID="{64B9A531-2711-4E15-BEC4-737CFA94A61C}" presName="accentRepeatNode" presStyleLbl="solidFgAcc1" presStyleIdx="0" presStyleCnt="7"/>
      <dgm:spPr/>
    </dgm:pt>
    <dgm:pt modelId="{4CE3F6D1-FFAB-40C6-AB6B-995B8C7AFA10}" type="pres">
      <dgm:prSet presAssocID="{57A14C27-C917-4A31-929C-C53D99AF2E85}" presName="text_2" presStyleLbl="node1" presStyleIdx="1" presStyleCnt="7" custScaleY="115855" custLinFactNeighborX="26" custLinFactNeighborY="15943">
        <dgm:presLayoutVars>
          <dgm:bulletEnabled val="1"/>
        </dgm:presLayoutVars>
      </dgm:prSet>
      <dgm:spPr/>
    </dgm:pt>
    <dgm:pt modelId="{5445B364-FF5C-4576-8967-A099BED67866}" type="pres">
      <dgm:prSet presAssocID="{57A14C27-C917-4A31-929C-C53D99AF2E85}" presName="accent_2" presStyleCnt="0"/>
      <dgm:spPr/>
    </dgm:pt>
    <dgm:pt modelId="{523C6BE8-997F-4A26-AFB7-F4072C0D2380}" type="pres">
      <dgm:prSet presAssocID="{57A14C27-C917-4A31-929C-C53D99AF2E85}" presName="accentRepeatNode" presStyleLbl="solidFgAcc1" presStyleIdx="1" presStyleCnt="7" custLinFactNeighborX="1976" custLinFactNeighborY="-19114"/>
      <dgm:spPr/>
    </dgm:pt>
    <dgm:pt modelId="{9CFAD179-CBA2-4C73-9CF3-652E59F8D945}" type="pres">
      <dgm:prSet presAssocID="{5B9EEBC3-85BD-4EB1-AAD1-90A31B267948}" presName="text_3" presStyleLbl="node1" presStyleIdx="2" presStyleCnt="7" custScaleX="100001" custScaleY="100447" custLinFactNeighborX="621" custLinFactNeighborY="19657">
        <dgm:presLayoutVars>
          <dgm:bulletEnabled val="1"/>
        </dgm:presLayoutVars>
      </dgm:prSet>
      <dgm:spPr/>
    </dgm:pt>
    <dgm:pt modelId="{8A3C51E5-477E-454E-9B28-2B884AD466CE}" type="pres">
      <dgm:prSet presAssocID="{5B9EEBC3-85BD-4EB1-AAD1-90A31B267948}" presName="accent_3" presStyleCnt="0"/>
      <dgm:spPr/>
    </dgm:pt>
    <dgm:pt modelId="{9ED5ED69-DB2C-4205-9E69-7DBD5C17F3A6}" type="pres">
      <dgm:prSet presAssocID="{5B9EEBC3-85BD-4EB1-AAD1-90A31B267948}" presName="accentRepeatNode" presStyleLbl="solidFgAcc1" presStyleIdx="2" presStyleCnt="7"/>
      <dgm:spPr/>
    </dgm:pt>
    <dgm:pt modelId="{5722157A-DB50-4C19-8BBB-29BB3EDB03B6}" type="pres">
      <dgm:prSet presAssocID="{34DDFB67-E12C-4397-8747-0900C8EB8864}" presName="text_4" presStyleLbl="node1" presStyleIdx="3" presStyleCnt="7" custScaleX="102447" custScaleY="131654" custLinFactNeighborX="-191" custLinFactNeighborY="14210">
        <dgm:presLayoutVars>
          <dgm:bulletEnabled val="1"/>
        </dgm:presLayoutVars>
      </dgm:prSet>
      <dgm:spPr/>
    </dgm:pt>
    <dgm:pt modelId="{537E935A-FB2A-4F9D-ABCF-4A1E51393016}" type="pres">
      <dgm:prSet presAssocID="{34DDFB67-E12C-4397-8747-0900C8EB8864}" presName="accent_4" presStyleCnt="0"/>
      <dgm:spPr/>
    </dgm:pt>
    <dgm:pt modelId="{FEC95C19-F836-4EAA-80CE-BA2DD41C9573}" type="pres">
      <dgm:prSet presAssocID="{34DDFB67-E12C-4397-8747-0900C8EB8864}" presName="accentRepeatNode" presStyleLbl="solidFgAcc1" presStyleIdx="3" presStyleCnt="7" custScaleX="108140"/>
      <dgm:spPr/>
    </dgm:pt>
    <dgm:pt modelId="{2D228903-17EF-4907-9423-4ED05D7B54BD}" type="pres">
      <dgm:prSet presAssocID="{9BA81279-33F7-4645-A55B-DBA424697402}" presName="text_5" presStyleLbl="node1" presStyleIdx="4" presStyleCnt="7" custScaleY="171176" custLinFactNeighborX="1115" custLinFactNeighborY="39412">
        <dgm:presLayoutVars>
          <dgm:bulletEnabled val="1"/>
        </dgm:presLayoutVars>
      </dgm:prSet>
      <dgm:spPr/>
    </dgm:pt>
    <dgm:pt modelId="{5DD1A431-C072-45D6-89C2-4AC0C873BA6C}" type="pres">
      <dgm:prSet presAssocID="{9BA81279-33F7-4645-A55B-DBA424697402}" presName="accent_5" presStyleCnt="0"/>
      <dgm:spPr/>
    </dgm:pt>
    <dgm:pt modelId="{D5B50563-BFCD-4CF4-B051-14278C677B69}" type="pres">
      <dgm:prSet presAssocID="{9BA81279-33F7-4645-A55B-DBA424697402}" presName="accentRepeatNode" presStyleLbl="solidFgAcc1" presStyleIdx="4" presStyleCnt="7"/>
      <dgm:spPr/>
    </dgm:pt>
    <dgm:pt modelId="{33EA1696-08BB-46CB-A3F7-4B8E6AA8ED1E}" type="pres">
      <dgm:prSet presAssocID="{9BAE9F5B-8D16-4138-A2D0-E35FF454D2AD}" presName="text_6" presStyleLbl="node1" presStyleIdx="5" presStyleCnt="7" custScaleX="100034" custScaleY="102698" custLinFactNeighborX="429" custLinFactNeighborY="53978">
        <dgm:presLayoutVars>
          <dgm:bulletEnabled val="1"/>
        </dgm:presLayoutVars>
      </dgm:prSet>
      <dgm:spPr/>
    </dgm:pt>
    <dgm:pt modelId="{25879C93-612D-46EE-9312-B8055734F33A}" type="pres">
      <dgm:prSet presAssocID="{9BAE9F5B-8D16-4138-A2D0-E35FF454D2AD}" presName="accent_6" presStyleCnt="0"/>
      <dgm:spPr/>
    </dgm:pt>
    <dgm:pt modelId="{44F4E582-C618-4FBB-9E7B-A5BD5DC60741}" type="pres">
      <dgm:prSet presAssocID="{9BAE9F5B-8D16-4138-A2D0-E35FF454D2AD}" presName="accentRepeatNode" presStyleLbl="solidFgAcc1" presStyleIdx="5" presStyleCnt="7"/>
      <dgm:spPr/>
    </dgm:pt>
    <dgm:pt modelId="{E0EC00D1-8022-4F82-AE9D-C78F684A6321}" type="pres">
      <dgm:prSet presAssocID="{8C187583-9A52-4B6C-A93D-1E79B0062F01}" presName="text_7" presStyleLbl="node1" presStyleIdx="6" presStyleCnt="7" custScaleY="118098" custLinFactNeighborY="40973">
        <dgm:presLayoutVars>
          <dgm:bulletEnabled val="1"/>
        </dgm:presLayoutVars>
      </dgm:prSet>
      <dgm:spPr/>
    </dgm:pt>
    <dgm:pt modelId="{2413A6B1-8C9F-4FD1-844E-46DF660721C0}" type="pres">
      <dgm:prSet presAssocID="{8C187583-9A52-4B6C-A93D-1E79B0062F01}" presName="accent_7" presStyleCnt="0"/>
      <dgm:spPr/>
    </dgm:pt>
    <dgm:pt modelId="{01105063-238E-4C68-8AC1-689B7E31CAA4}" type="pres">
      <dgm:prSet presAssocID="{8C187583-9A52-4B6C-A93D-1E79B0062F01}" presName="accentRepeatNode" presStyleLbl="solidFgAcc1" presStyleIdx="6" presStyleCnt="7"/>
      <dgm:spPr/>
    </dgm:pt>
  </dgm:ptLst>
  <dgm:cxnLst>
    <dgm:cxn modelId="{A4D67D00-2CF3-40C8-BFAB-ABED15DD96B6}" srcId="{2ABA0BCD-2253-47BD-99F9-7AD4B1E423A4}" destId="{5FECF3CF-439D-4FCF-8824-1CA2ED23A075}" srcOrd="10" destOrd="0" parTransId="{EA2D9025-87D5-4A78-A987-441A2D278021}" sibTransId="{CD509195-633A-4DDA-8F34-E7633AEE4AE5}"/>
    <dgm:cxn modelId="{B3CC401A-FE12-46A7-83B9-77A1CDA75162}" srcId="{2ABA0BCD-2253-47BD-99F9-7AD4B1E423A4}" destId="{57A14C27-C917-4A31-929C-C53D99AF2E85}" srcOrd="1" destOrd="0" parTransId="{936EC133-22FB-4310-B015-D51EA222928F}" sibTransId="{F9CECFB9-79D7-415F-BD6C-B6953FA1F70D}"/>
    <dgm:cxn modelId="{158EA31F-EFEE-41DD-97C6-C73269F6CE2B}" srcId="{2ABA0BCD-2253-47BD-99F9-7AD4B1E423A4}" destId="{64B9A531-2711-4E15-BEC4-737CFA94A61C}" srcOrd="0" destOrd="0" parTransId="{03B5BCE0-6BEF-4201-85FA-4F631D2441A8}" sibTransId="{E08B7735-DA69-48C8-8865-757B328A9C4E}"/>
    <dgm:cxn modelId="{DA804627-12EC-4710-8286-7C8937EB6DCC}" type="presOf" srcId="{9BA81279-33F7-4645-A55B-DBA424697402}" destId="{2D228903-17EF-4907-9423-4ED05D7B54BD}" srcOrd="0" destOrd="0" presId="urn:microsoft.com/office/officeart/2008/layout/VerticalCurvedList"/>
    <dgm:cxn modelId="{02564E2D-321F-40FA-82D3-26AB8C3A7001}" type="presOf" srcId="{9BAE9F5B-8D16-4138-A2D0-E35FF454D2AD}" destId="{33EA1696-08BB-46CB-A3F7-4B8E6AA8ED1E}" srcOrd="0" destOrd="0" presId="urn:microsoft.com/office/officeart/2008/layout/VerticalCurvedList"/>
    <dgm:cxn modelId="{D1DEE431-495B-4B08-A1BE-192551FB5F1E}" srcId="{2ABA0BCD-2253-47BD-99F9-7AD4B1E423A4}" destId="{8C187583-9A52-4B6C-A93D-1E79B0062F01}" srcOrd="6" destOrd="0" parTransId="{C5D5C188-8615-45D8-A8D0-20B61DAA73DC}" sibTransId="{2E81F798-A48A-4FA6-BB2B-53CC4C94E360}"/>
    <dgm:cxn modelId="{AE4F213D-459A-42EA-BDEA-19C1B6EF3D3E}" type="presOf" srcId="{64B9A531-2711-4E15-BEC4-737CFA94A61C}" destId="{53BC9741-79DE-4B30-A3B3-C5CB5BD3BA11}" srcOrd="0" destOrd="0" presId="urn:microsoft.com/office/officeart/2008/layout/VerticalCurvedList"/>
    <dgm:cxn modelId="{5F2BD642-FDC8-45F4-8094-6E5D30BE883F}" srcId="{2ABA0BCD-2253-47BD-99F9-7AD4B1E423A4}" destId="{5B9EEBC3-85BD-4EB1-AAD1-90A31B267948}" srcOrd="2" destOrd="0" parTransId="{EE2F1CF6-0963-4364-9D92-5129CD064382}" sibTransId="{D5B4EB15-AD40-4E81-AB38-977AE0F135C8}"/>
    <dgm:cxn modelId="{3C3AAE43-0A92-40E0-BDA4-834538BBBE26}" srcId="{2ABA0BCD-2253-47BD-99F9-7AD4B1E423A4}" destId="{4CF3E6DD-00F6-4194-84B9-2BB8A1456998}" srcOrd="8" destOrd="0" parTransId="{D2756F1C-E078-4CB4-959F-F63BE1AFF856}" sibTransId="{26E3B457-13BF-4A92-975D-57577759E38E}"/>
    <dgm:cxn modelId="{4D43FD4D-C5A2-4264-9AF7-D1452EA4A3ED}" type="presOf" srcId="{57A14C27-C917-4A31-929C-C53D99AF2E85}" destId="{4CE3F6D1-FFAB-40C6-AB6B-995B8C7AFA10}" srcOrd="0" destOrd="0" presId="urn:microsoft.com/office/officeart/2008/layout/VerticalCurvedList"/>
    <dgm:cxn modelId="{C2FDAF54-D463-4B7A-943A-762090B609D7}" srcId="{2ABA0BCD-2253-47BD-99F9-7AD4B1E423A4}" destId="{4B313C84-22D9-4751-B77A-22B0C9EE0869}" srcOrd="7" destOrd="0" parTransId="{523B010D-E284-4797-A9E6-C6BA85A903B6}" sibTransId="{02E054F4-25C7-4045-B444-9F452B7E72C3}"/>
    <dgm:cxn modelId="{8DF17E76-F4B6-4FD2-A4E7-BFD61F3F0E3F}" srcId="{2ABA0BCD-2253-47BD-99F9-7AD4B1E423A4}" destId="{4A64E118-5501-4F3B-8B41-7C326272C7BB}" srcOrd="9" destOrd="0" parTransId="{2518F2D8-17BB-4085-9D69-3BDFD59C54B4}" sibTransId="{D3F59B28-C464-4B6D-A095-8D9789C6A878}"/>
    <dgm:cxn modelId="{0D6F867D-968E-473A-A277-6685E6CA80D8}" srcId="{2ABA0BCD-2253-47BD-99F9-7AD4B1E423A4}" destId="{FEC6D5EA-63EB-44B5-B629-BB29AE96E4D6}" srcOrd="11" destOrd="0" parTransId="{C5221273-374E-418E-90AD-E26BF22FC6A4}" sibTransId="{AF2F7624-49E6-4ACF-8F2A-467CFDD366F9}"/>
    <dgm:cxn modelId="{5F50A983-77EE-407D-9FD4-6DBA01BCD2BF}" type="presOf" srcId="{8C187583-9A52-4B6C-A93D-1E79B0062F01}" destId="{E0EC00D1-8022-4F82-AE9D-C78F684A6321}" srcOrd="0" destOrd="0" presId="urn:microsoft.com/office/officeart/2008/layout/VerticalCurvedList"/>
    <dgm:cxn modelId="{004E0984-C249-4C84-A777-83F985A304FD}" type="presOf" srcId="{2ABA0BCD-2253-47BD-99F9-7AD4B1E423A4}" destId="{CD98A2AA-1197-47AF-9389-6BAD0146624A}" srcOrd="0" destOrd="0" presId="urn:microsoft.com/office/officeart/2008/layout/VerticalCurvedList"/>
    <dgm:cxn modelId="{751E468F-1FAB-4A9F-8B3D-1A91D0CAC481}" srcId="{2ABA0BCD-2253-47BD-99F9-7AD4B1E423A4}" destId="{A62EB1EE-FD04-4E10-9372-88B7061DDE24}" srcOrd="12" destOrd="0" parTransId="{2DBCECA5-64ED-4D09-B970-EEB2E5551B69}" sibTransId="{9BADAE81-35D8-43B6-89C2-CA7084275FCA}"/>
    <dgm:cxn modelId="{1A4F6C9A-F8D4-4CEE-8EF0-2CC824F6EB5F}" type="presOf" srcId="{E08B7735-DA69-48C8-8865-757B328A9C4E}" destId="{D6CC00FD-5427-4F2B-95EC-6801C3626A46}" srcOrd="0" destOrd="0" presId="urn:microsoft.com/office/officeart/2008/layout/VerticalCurvedList"/>
    <dgm:cxn modelId="{ABCD80A0-0ED9-4BC7-A4C9-43240164A7BC}" srcId="{2ABA0BCD-2253-47BD-99F9-7AD4B1E423A4}" destId="{34DDFB67-E12C-4397-8747-0900C8EB8864}" srcOrd="3" destOrd="0" parTransId="{BC88FB5A-14F4-4976-BC71-2F7E4B1C5C44}" sibTransId="{CF0ECBBF-0FAE-4E1D-B722-2EC8CD666B46}"/>
    <dgm:cxn modelId="{9B1491CE-452C-43E5-B701-5156141FAB53}" type="presOf" srcId="{34DDFB67-E12C-4397-8747-0900C8EB8864}" destId="{5722157A-DB50-4C19-8BBB-29BB3EDB03B6}" srcOrd="0" destOrd="0" presId="urn:microsoft.com/office/officeart/2008/layout/VerticalCurvedList"/>
    <dgm:cxn modelId="{F39413DD-0436-41F2-AA23-56CBF602FF5F}" srcId="{2ABA0BCD-2253-47BD-99F9-7AD4B1E423A4}" destId="{9BAE9F5B-8D16-4138-A2D0-E35FF454D2AD}" srcOrd="5" destOrd="0" parTransId="{60D45957-9406-41BF-A30E-51FD372A4BA4}" sibTransId="{F893225B-0613-4DDD-B74D-F3F0CF01E065}"/>
    <dgm:cxn modelId="{563C0BDE-50CC-460F-B9D8-292666CE4A04}" type="presOf" srcId="{5B9EEBC3-85BD-4EB1-AAD1-90A31B267948}" destId="{9CFAD179-CBA2-4C73-9CF3-652E59F8D945}" srcOrd="0" destOrd="0" presId="urn:microsoft.com/office/officeart/2008/layout/VerticalCurvedList"/>
    <dgm:cxn modelId="{35B567DF-9BE8-475C-9D01-093C88199A57}" srcId="{2ABA0BCD-2253-47BD-99F9-7AD4B1E423A4}" destId="{9BA81279-33F7-4645-A55B-DBA424697402}" srcOrd="4" destOrd="0" parTransId="{2471A8CF-FC52-43DC-B00E-562B9A10BA0E}" sibTransId="{2AF0B6FA-0626-40A2-8F4B-DC49661D4A9F}"/>
    <dgm:cxn modelId="{BF74EEB8-2BDF-4D3B-BC7E-B9D0BEAF4E1B}" type="presParOf" srcId="{CD98A2AA-1197-47AF-9389-6BAD0146624A}" destId="{B43E1808-A525-4879-A0A7-F82E934781A6}" srcOrd="0" destOrd="0" presId="urn:microsoft.com/office/officeart/2008/layout/VerticalCurvedList"/>
    <dgm:cxn modelId="{4BF58007-B029-4E63-93DC-64085DA9CF72}" type="presParOf" srcId="{B43E1808-A525-4879-A0A7-F82E934781A6}" destId="{84CFE52B-134B-464B-AB93-FF6F094C7F39}" srcOrd="0" destOrd="0" presId="urn:microsoft.com/office/officeart/2008/layout/VerticalCurvedList"/>
    <dgm:cxn modelId="{032519F1-0E38-4940-8A8F-6EC5D289752D}" type="presParOf" srcId="{84CFE52B-134B-464B-AB93-FF6F094C7F39}" destId="{24FADF4F-0F15-46B7-94B6-521835787666}" srcOrd="0" destOrd="0" presId="urn:microsoft.com/office/officeart/2008/layout/VerticalCurvedList"/>
    <dgm:cxn modelId="{59B917F5-0DD4-4452-A1FD-36776572F877}" type="presParOf" srcId="{84CFE52B-134B-464B-AB93-FF6F094C7F39}" destId="{D6CC00FD-5427-4F2B-95EC-6801C3626A46}" srcOrd="1" destOrd="0" presId="urn:microsoft.com/office/officeart/2008/layout/VerticalCurvedList"/>
    <dgm:cxn modelId="{29CAE812-DEAF-415E-8C56-F31A1F9B0554}" type="presParOf" srcId="{84CFE52B-134B-464B-AB93-FF6F094C7F39}" destId="{2BCE80A7-784B-4B00-AAD8-ED8DCA6E0D4F}" srcOrd="2" destOrd="0" presId="urn:microsoft.com/office/officeart/2008/layout/VerticalCurvedList"/>
    <dgm:cxn modelId="{667EDB01-6146-473B-A606-033815C825AA}" type="presParOf" srcId="{84CFE52B-134B-464B-AB93-FF6F094C7F39}" destId="{497D6415-6DD9-4198-AAC9-B3E03EC38AA5}" srcOrd="3" destOrd="0" presId="urn:microsoft.com/office/officeart/2008/layout/VerticalCurvedList"/>
    <dgm:cxn modelId="{9391C616-274A-4C73-A5E1-223D0A5B194D}" type="presParOf" srcId="{B43E1808-A525-4879-A0A7-F82E934781A6}" destId="{53BC9741-79DE-4B30-A3B3-C5CB5BD3BA11}" srcOrd="1" destOrd="0" presId="urn:microsoft.com/office/officeart/2008/layout/VerticalCurvedList"/>
    <dgm:cxn modelId="{4614564A-5404-4199-9BB8-D40B579FA909}" type="presParOf" srcId="{B43E1808-A525-4879-A0A7-F82E934781A6}" destId="{44868B98-6E44-4D95-BF77-68A1AACC25D9}" srcOrd="2" destOrd="0" presId="urn:microsoft.com/office/officeart/2008/layout/VerticalCurvedList"/>
    <dgm:cxn modelId="{26019BD1-BBF5-4906-ACF6-2B391787AA50}" type="presParOf" srcId="{44868B98-6E44-4D95-BF77-68A1AACC25D9}" destId="{251CC680-9408-4E5A-9521-5EEF44E8D757}" srcOrd="0" destOrd="0" presId="urn:microsoft.com/office/officeart/2008/layout/VerticalCurvedList"/>
    <dgm:cxn modelId="{9FA6FD54-D605-4945-A127-DE08E9A2CF99}" type="presParOf" srcId="{B43E1808-A525-4879-A0A7-F82E934781A6}" destId="{4CE3F6D1-FFAB-40C6-AB6B-995B8C7AFA10}" srcOrd="3" destOrd="0" presId="urn:microsoft.com/office/officeart/2008/layout/VerticalCurvedList"/>
    <dgm:cxn modelId="{7F4C6882-B4F5-4CCA-B61E-EDD873181EF4}" type="presParOf" srcId="{B43E1808-A525-4879-A0A7-F82E934781A6}" destId="{5445B364-FF5C-4576-8967-A099BED67866}" srcOrd="4" destOrd="0" presId="urn:microsoft.com/office/officeart/2008/layout/VerticalCurvedList"/>
    <dgm:cxn modelId="{B629F6A5-9BF9-4DFB-AE3F-B521D2F63D71}" type="presParOf" srcId="{5445B364-FF5C-4576-8967-A099BED67866}" destId="{523C6BE8-997F-4A26-AFB7-F4072C0D2380}" srcOrd="0" destOrd="0" presId="urn:microsoft.com/office/officeart/2008/layout/VerticalCurvedList"/>
    <dgm:cxn modelId="{57787D05-2392-49B8-968F-E9684FA5C72F}" type="presParOf" srcId="{B43E1808-A525-4879-A0A7-F82E934781A6}" destId="{9CFAD179-CBA2-4C73-9CF3-652E59F8D945}" srcOrd="5" destOrd="0" presId="urn:microsoft.com/office/officeart/2008/layout/VerticalCurvedList"/>
    <dgm:cxn modelId="{8A307170-B884-435B-95F9-39AB760B6F28}" type="presParOf" srcId="{B43E1808-A525-4879-A0A7-F82E934781A6}" destId="{8A3C51E5-477E-454E-9B28-2B884AD466CE}" srcOrd="6" destOrd="0" presId="urn:microsoft.com/office/officeart/2008/layout/VerticalCurvedList"/>
    <dgm:cxn modelId="{68595F5D-7945-465F-ADEF-C1BA002D2E66}" type="presParOf" srcId="{8A3C51E5-477E-454E-9B28-2B884AD466CE}" destId="{9ED5ED69-DB2C-4205-9E69-7DBD5C17F3A6}" srcOrd="0" destOrd="0" presId="urn:microsoft.com/office/officeart/2008/layout/VerticalCurvedList"/>
    <dgm:cxn modelId="{2713A0CC-6A10-4737-A6E8-D13DE61D4A8C}" type="presParOf" srcId="{B43E1808-A525-4879-A0A7-F82E934781A6}" destId="{5722157A-DB50-4C19-8BBB-29BB3EDB03B6}" srcOrd="7" destOrd="0" presId="urn:microsoft.com/office/officeart/2008/layout/VerticalCurvedList"/>
    <dgm:cxn modelId="{C5697703-FC0C-4835-9BA7-E4437742A31A}" type="presParOf" srcId="{B43E1808-A525-4879-A0A7-F82E934781A6}" destId="{537E935A-FB2A-4F9D-ABCF-4A1E51393016}" srcOrd="8" destOrd="0" presId="urn:microsoft.com/office/officeart/2008/layout/VerticalCurvedList"/>
    <dgm:cxn modelId="{87209EF5-F428-43BE-945A-A2BB7F7D94F7}" type="presParOf" srcId="{537E935A-FB2A-4F9D-ABCF-4A1E51393016}" destId="{FEC95C19-F836-4EAA-80CE-BA2DD41C9573}" srcOrd="0" destOrd="0" presId="urn:microsoft.com/office/officeart/2008/layout/VerticalCurvedList"/>
    <dgm:cxn modelId="{42C0EE99-5014-424B-ABEA-4DD449681A14}" type="presParOf" srcId="{B43E1808-A525-4879-A0A7-F82E934781A6}" destId="{2D228903-17EF-4907-9423-4ED05D7B54BD}" srcOrd="9" destOrd="0" presId="urn:microsoft.com/office/officeart/2008/layout/VerticalCurvedList"/>
    <dgm:cxn modelId="{C1A3ADB3-74AB-4658-9938-6A07C071E2DE}" type="presParOf" srcId="{B43E1808-A525-4879-A0A7-F82E934781A6}" destId="{5DD1A431-C072-45D6-89C2-4AC0C873BA6C}" srcOrd="10" destOrd="0" presId="urn:microsoft.com/office/officeart/2008/layout/VerticalCurvedList"/>
    <dgm:cxn modelId="{2013764D-D9D8-4500-9BD1-6BD522A0771B}" type="presParOf" srcId="{5DD1A431-C072-45D6-89C2-4AC0C873BA6C}" destId="{D5B50563-BFCD-4CF4-B051-14278C677B69}" srcOrd="0" destOrd="0" presId="urn:microsoft.com/office/officeart/2008/layout/VerticalCurvedList"/>
    <dgm:cxn modelId="{CAB231B8-8037-4E78-9732-D6A9C20CFFB6}" type="presParOf" srcId="{B43E1808-A525-4879-A0A7-F82E934781A6}" destId="{33EA1696-08BB-46CB-A3F7-4B8E6AA8ED1E}" srcOrd="11" destOrd="0" presId="urn:microsoft.com/office/officeart/2008/layout/VerticalCurvedList"/>
    <dgm:cxn modelId="{6D1A9466-FC97-4D54-A518-B2F404A2F1EB}" type="presParOf" srcId="{B43E1808-A525-4879-A0A7-F82E934781A6}" destId="{25879C93-612D-46EE-9312-B8055734F33A}" srcOrd="12" destOrd="0" presId="urn:microsoft.com/office/officeart/2008/layout/VerticalCurvedList"/>
    <dgm:cxn modelId="{04DD8D28-94BF-4E6B-90DC-D33158A12874}" type="presParOf" srcId="{25879C93-612D-46EE-9312-B8055734F33A}" destId="{44F4E582-C618-4FBB-9E7B-A5BD5DC60741}" srcOrd="0" destOrd="0" presId="urn:microsoft.com/office/officeart/2008/layout/VerticalCurvedList"/>
    <dgm:cxn modelId="{193C1F3D-8DCF-4365-848B-C6A519F79FAC}" type="presParOf" srcId="{B43E1808-A525-4879-A0A7-F82E934781A6}" destId="{E0EC00D1-8022-4F82-AE9D-C78F684A6321}" srcOrd="13" destOrd="0" presId="urn:microsoft.com/office/officeart/2008/layout/VerticalCurvedList"/>
    <dgm:cxn modelId="{5C2088A7-9227-415E-BBD5-BC1036A8DFAC}" type="presParOf" srcId="{B43E1808-A525-4879-A0A7-F82E934781A6}" destId="{2413A6B1-8C9F-4FD1-844E-46DF660721C0}" srcOrd="14" destOrd="0" presId="urn:microsoft.com/office/officeart/2008/layout/VerticalCurvedList"/>
    <dgm:cxn modelId="{D0ADA491-5873-45B7-B721-DA46467FD13D}" type="presParOf" srcId="{2413A6B1-8C9F-4FD1-844E-46DF660721C0}" destId="{01105063-238E-4C68-8AC1-689B7E31CA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When to Buy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When to Sell</a:t>
          </a: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When to Hold</a:t>
          </a: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75132" custScaleY="751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68302" custScaleY="683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4ABB28-0B7D-40F0-8726-3385D62BD567}" type="presOf" srcId="{B633A646-2062-4841-AF18-847B074C6716}" destId="{C95AF6F0-F4DA-48FE-85EB-61ADFB42AA13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4A4BD2E1-F579-4CB0-A349-6E4A603D3C1F}" type="presOf" srcId="{14BC708E-A0A1-4102-88E4-E75128B4E51E}" destId="{80F6AD63-74FB-40E4-9D40-4178AFD87F60}" srcOrd="0" destOrd="0" presId="urn:microsoft.com/office/officeart/2018/2/layout/IconVerticalSolidList"/>
    <dgm:cxn modelId="{0F0438E4-D0CA-47DC-8484-BFD8CF753812}" type="presOf" srcId="{C6D21269-399B-4BA2-8621-C7B9DA1E1B8F}" destId="{D5847293-6F0A-4807-B203-585610F4F535}" srcOrd="0" destOrd="0" presId="urn:microsoft.com/office/officeart/2018/2/layout/IconVerticalSolidList"/>
    <dgm:cxn modelId="{07CEADA1-F123-4E4C-9E9E-EDC53C6A9D42}" type="presParOf" srcId="{D40A0249-41A7-44A6-A657-361E8C18FD42}" destId="{7D1F47A2-8F6C-4C7F-B3B3-2100C986DE32}" srcOrd="0" destOrd="0" presId="urn:microsoft.com/office/officeart/2018/2/layout/IconVerticalSolidList"/>
    <dgm:cxn modelId="{F2FB5DCA-E48C-4F18-9E21-40A8BA4E97C5}" type="presParOf" srcId="{7D1F47A2-8F6C-4C7F-B3B3-2100C986DE32}" destId="{EC4D957C-BFAC-446D-9573-48333BEC34E6}" srcOrd="0" destOrd="0" presId="urn:microsoft.com/office/officeart/2018/2/layout/IconVerticalSolidList"/>
    <dgm:cxn modelId="{A830D3AF-7E56-4163-A545-B5B0E5253A32}" type="presParOf" srcId="{7D1F47A2-8F6C-4C7F-B3B3-2100C986DE32}" destId="{BE6B2CCF-B717-4C6F-9115-44EF0ECE6018}" srcOrd="1" destOrd="0" presId="urn:microsoft.com/office/officeart/2018/2/layout/IconVerticalSolidList"/>
    <dgm:cxn modelId="{C133A968-EF32-4D7B-99AB-467DBC63AA65}" type="presParOf" srcId="{7D1F47A2-8F6C-4C7F-B3B3-2100C986DE32}" destId="{95420642-092B-41B9-94FA-E0EC36F9AF7E}" srcOrd="2" destOrd="0" presId="urn:microsoft.com/office/officeart/2018/2/layout/IconVerticalSolidList"/>
    <dgm:cxn modelId="{D41F3259-A36F-405E-9981-26F5153F9ECE}" type="presParOf" srcId="{7D1F47A2-8F6C-4C7F-B3B3-2100C986DE32}" destId="{C95AF6F0-F4DA-48FE-85EB-61ADFB42AA13}" srcOrd="3" destOrd="0" presId="urn:microsoft.com/office/officeart/2018/2/layout/IconVerticalSolidList"/>
    <dgm:cxn modelId="{23EAD705-80C2-4A13-8B46-0FDB076A4FC2}" type="presParOf" srcId="{D40A0249-41A7-44A6-A657-361E8C18FD42}" destId="{51DD96AA-8DD7-4B07-A561-5C9B41ACFA3C}" srcOrd="1" destOrd="0" presId="urn:microsoft.com/office/officeart/2018/2/layout/IconVerticalSolidList"/>
    <dgm:cxn modelId="{37270FB1-E3CB-4E7A-934D-8AD3CE1A6A9C}" type="presParOf" srcId="{D40A0249-41A7-44A6-A657-361E8C18FD42}" destId="{38E06421-A6BB-4D10-8565-2812C2C5C6B3}" srcOrd="2" destOrd="0" presId="urn:microsoft.com/office/officeart/2018/2/layout/IconVerticalSolidList"/>
    <dgm:cxn modelId="{A2720370-712D-409A-A691-A76A6B58E669}" type="presParOf" srcId="{38E06421-A6BB-4D10-8565-2812C2C5C6B3}" destId="{79919C57-A32A-40F6-B106-B4E0CE644E4C}" srcOrd="0" destOrd="0" presId="urn:microsoft.com/office/officeart/2018/2/layout/IconVerticalSolidList"/>
    <dgm:cxn modelId="{7F0D094D-67F9-4096-8C3F-6FB86443B146}" type="presParOf" srcId="{38E06421-A6BB-4D10-8565-2812C2C5C6B3}" destId="{99FDF55F-B3E9-423D-AD21-A6446C5D7455}" srcOrd="1" destOrd="0" presId="urn:microsoft.com/office/officeart/2018/2/layout/IconVerticalSolidList"/>
    <dgm:cxn modelId="{A46EF107-6809-4A78-A437-DA4FD0910124}" type="presParOf" srcId="{38E06421-A6BB-4D10-8565-2812C2C5C6B3}" destId="{E98BD5F1-E6F1-491F-A8EE-6A9AD649521E}" srcOrd="2" destOrd="0" presId="urn:microsoft.com/office/officeart/2018/2/layout/IconVerticalSolidList"/>
    <dgm:cxn modelId="{A2F04EF7-8EDA-4B91-A3BA-95A8C47F2083}" type="presParOf" srcId="{38E06421-A6BB-4D10-8565-2812C2C5C6B3}" destId="{80F6AD63-74FB-40E4-9D40-4178AFD87F60}" srcOrd="3" destOrd="0" presId="urn:microsoft.com/office/officeart/2018/2/layout/IconVerticalSolidList"/>
    <dgm:cxn modelId="{600447EF-7DA9-4818-8D45-C741C5E6B34A}" type="presParOf" srcId="{D40A0249-41A7-44A6-A657-361E8C18FD42}" destId="{1375F890-B8F8-4966-ABCD-B672FD4512B7}" srcOrd="3" destOrd="0" presId="urn:microsoft.com/office/officeart/2018/2/layout/IconVerticalSolidList"/>
    <dgm:cxn modelId="{678E6197-2DF8-487D-80B8-DC5109CCDD3F}" type="presParOf" srcId="{D40A0249-41A7-44A6-A657-361E8C18FD42}" destId="{9887B295-B446-4B8E-AEA4-76754DE9DD89}" srcOrd="4" destOrd="0" presId="urn:microsoft.com/office/officeart/2018/2/layout/IconVerticalSolidList"/>
    <dgm:cxn modelId="{27C0A3EB-AFC3-4068-98D6-97C2AE9FB8D1}" type="presParOf" srcId="{9887B295-B446-4B8E-AEA4-76754DE9DD89}" destId="{436A8B1C-2D30-44BB-9150-7099503C8960}" srcOrd="0" destOrd="0" presId="urn:microsoft.com/office/officeart/2018/2/layout/IconVerticalSolidList"/>
    <dgm:cxn modelId="{3914B107-20DC-4ED8-B86C-19F61BC45DBB}" type="presParOf" srcId="{9887B295-B446-4B8E-AEA4-76754DE9DD89}" destId="{1A8B8B62-3037-4506-89D7-28710774070B}" srcOrd="1" destOrd="0" presId="urn:microsoft.com/office/officeart/2018/2/layout/IconVerticalSolidList"/>
    <dgm:cxn modelId="{8C250632-60D4-4813-9B7E-F468D972396C}" type="presParOf" srcId="{9887B295-B446-4B8E-AEA4-76754DE9DD89}" destId="{2FFC6342-A780-4396-8FAC-8E7FAE77A6E2}" srcOrd="2" destOrd="0" presId="urn:microsoft.com/office/officeart/2018/2/layout/IconVerticalSolidList"/>
    <dgm:cxn modelId="{84E4FB42-7EF6-4E5B-9E43-2F003B8E5D13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C00FD-5427-4F2B-95EC-6801C3626A46}">
      <dsp:nvSpPr>
        <dsp:cNvPr id="0" name=""/>
        <dsp:cNvSpPr/>
      </dsp:nvSpPr>
      <dsp:spPr>
        <a:xfrm>
          <a:off x="-6581677" y="-1001486"/>
          <a:ext cx="7794172" cy="7794172"/>
        </a:xfrm>
        <a:prstGeom prst="blockArc">
          <a:avLst>
            <a:gd name="adj1" fmla="val 18900000"/>
            <a:gd name="adj2" fmla="val 2700000"/>
            <a:gd name="adj3" fmla="val 27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C9741-79DE-4B30-A3B3-C5CB5BD3BA11}">
      <dsp:nvSpPr>
        <dsp:cNvPr id="0" name=""/>
        <dsp:cNvSpPr/>
      </dsp:nvSpPr>
      <dsp:spPr>
        <a:xfrm>
          <a:off x="369724" y="192930"/>
          <a:ext cx="7093762" cy="597644"/>
        </a:xfrm>
        <a:prstGeom prst="rect">
          <a:avLst/>
        </a:prstGeom>
        <a:solidFill>
          <a:schemeClr val="bg1">
            <a:lumMod val="85000"/>
          </a:schemeClr>
        </a:solidFill>
        <a:ln w="1270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775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Jane Doe is a successful professional in her mid 30’s.</a:t>
          </a:r>
          <a:endParaRPr lang="en-US" sz="1600" kern="1200" dirty="0"/>
        </a:p>
      </dsp:txBody>
      <dsp:txXfrm>
        <a:off x="369724" y="192930"/>
        <a:ext cx="7093762" cy="597644"/>
      </dsp:txXfrm>
    </dsp:sp>
    <dsp:sp modelId="{251CC680-9408-4E5A-9521-5EEF44E8D757}">
      <dsp:nvSpPr>
        <dsp:cNvPr id="0" name=""/>
        <dsp:cNvSpPr/>
      </dsp:nvSpPr>
      <dsp:spPr>
        <a:xfrm>
          <a:off x="38940" y="197479"/>
          <a:ext cx="657880" cy="6578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CE3F6D1-FFAB-40C6-AB6B-995B8C7AFA10}">
      <dsp:nvSpPr>
        <dsp:cNvPr id="0" name=""/>
        <dsp:cNvSpPr/>
      </dsp:nvSpPr>
      <dsp:spPr>
        <a:xfrm>
          <a:off x="846216" y="1095373"/>
          <a:ext cx="6617147" cy="609749"/>
        </a:xfrm>
        <a:prstGeom prst="rect">
          <a:avLst/>
        </a:prstGeom>
        <a:solidFill>
          <a:schemeClr val="bg1">
            <a:lumMod val="85000"/>
          </a:schemeClr>
        </a:solidFill>
        <a:ln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775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She is a disciplined investor and invests in various tax saving financial instruments from time to time.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  </a:t>
          </a:r>
          <a:r>
            <a:rPr lang="en-US" sz="1200" b="1" kern="1200" dirty="0"/>
            <a:t> </a:t>
          </a:r>
          <a:endParaRPr lang="en-US" sz="1200" kern="1200" dirty="0"/>
        </a:p>
      </dsp:txBody>
      <dsp:txXfrm>
        <a:off x="846216" y="1095373"/>
        <a:ext cx="6617147" cy="609749"/>
      </dsp:txXfrm>
    </dsp:sp>
    <dsp:sp modelId="{523C6BE8-997F-4A26-AFB7-F4072C0D2380}">
      <dsp:nvSpPr>
        <dsp:cNvPr id="0" name=""/>
        <dsp:cNvSpPr/>
      </dsp:nvSpPr>
      <dsp:spPr>
        <a:xfrm>
          <a:off x="528555" y="861652"/>
          <a:ext cx="657880" cy="6578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CFAD179-CBA2-4C73-9CF3-652E59F8D945}">
      <dsp:nvSpPr>
        <dsp:cNvPr id="0" name=""/>
        <dsp:cNvSpPr/>
      </dsp:nvSpPr>
      <dsp:spPr>
        <a:xfrm>
          <a:off x="1145117" y="1944807"/>
          <a:ext cx="6356027" cy="528656"/>
        </a:xfrm>
        <a:prstGeom prst="rect">
          <a:avLst/>
        </a:prstGeom>
        <a:solidFill>
          <a:schemeClr val="bg1">
            <a:lumMod val="85000"/>
          </a:schemeClr>
        </a:solidFill>
        <a:ln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775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She has a “very good” credit score rating</a:t>
          </a:r>
          <a:r>
            <a:rPr lang="en-US" sz="1800" b="1" kern="1200" dirty="0"/>
            <a:t>.</a:t>
          </a:r>
          <a:endParaRPr lang="en-US" sz="1800" kern="1200" dirty="0"/>
        </a:p>
      </dsp:txBody>
      <dsp:txXfrm>
        <a:off x="1145117" y="1944807"/>
        <a:ext cx="6356027" cy="528656"/>
      </dsp:txXfrm>
    </dsp:sp>
    <dsp:sp modelId="{9ED5ED69-DB2C-4205-9E69-7DBD5C17F3A6}">
      <dsp:nvSpPr>
        <dsp:cNvPr id="0" name=""/>
        <dsp:cNvSpPr/>
      </dsp:nvSpPr>
      <dsp:spPr>
        <a:xfrm>
          <a:off x="776738" y="1776740"/>
          <a:ext cx="657880" cy="6578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722157A-DB50-4C19-8BBB-29BB3EDB03B6}">
      <dsp:nvSpPr>
        <dsp:cNvPr id="0" name=""/>
        <dsp:cNvSpPr/>
      </dsp:nvSpPr>
      <dsp:spPr>
        <a:xfrm>
          <a:off x="1100346" y="2623937"/>
          <a:ext cx="6426060" cy="692900"/>
        </a:xfrm>
        <a:prstGeom prst="rect">
          <a:avLst/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775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 She just accepted a job offer that allows her flexible timings to   work from home.</a:t>
          </a:r>
          <a:endParaRPr lang="en-US" sz="1600" kern="1200" dirty="0"/>
        </a:p>
      </dsp:txBody>
      <dsp:txXfrm>
        <a:off x="1100346" y="2623937"/>
        <a:ext cx="6426060" cy="692900"/>
      </dsp:txXfrm>
    </dsp:sp>
    <dsp:sp modelId="{FEC95C19-F836-4EAA-80CE-BA2DD41C9573}">
      <dsp:nvSpPr>
        <dsp:cNvPr id="0" name=""/>
        <dsp:cNvSpPr/>
      </dsp:nvSpPr>
      <dsp:spPr>
        <a:xfrm>
          <a:off x="833356" y="2566659"/>
          <a:ext cx="711431" cy="6578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D228903-17EF-4907-9423-4ED05D7B54BD}">
      <dsp:nvSpPr>
        <dsp:cNvPr id="0" name=""/>
        <dsp:cNvSpPr/>
      </dsp:nvSpPr>
      <dsp:spPr>
        <a:xfrm>
          <a:off x="1176548" y="3442493"/>
          <a:ext cx="6355963" cy="900906"/>
        </a:xfrm>
        <a:prstGeom prst="rect">
          <a:avLst/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775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She has also received her severance package from her previous employer</a:t>
          </a:r>
          <a:r>
            <a:rPr lang="en-US" sz="1600" b="1" kern="1200" dirty="0"/>
            <a:t> and since she doesn’t want to park the funds in her bank account she is now considering various options of investing that money</a:t>
          </a:r>
          <a:r>
            <a:rPr lang="en-US" sz="1800" b="1" kern="1200" dirty="0"/>
            <a:t>.</a:t>
          </a:r>
        </a:p>
      </dsp:txBody>
      <dsp:txXfrm>
        <a:off x="1176548" y="3442493"/>
        <a:ext cx="6355963" cy="900906"/>
      </dsp:txXfrm>
    </dsp:sp>
    <dsp:sp modelId="{D5B50563-BFCD-4CF4-B051-14278C677B69}">
      <dsp:nvSpPr>
        <dsp:cNvPr id="0" name=""/>
        <dsp:cNvSpPr/>
      </dsp:nvSpPr>
      <dsp:spPr>
        <a:xfrm>
          <a:off x="776738" y="3356579"/>
          <a:ext cx="657880" cy="6578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3EA1696-08BB-46CB-A3F7-4B8E6AA8ED1E}">
      <dsp:nvSpPr>
        <dsp:cNvPr id="0" name=""/>
        <dsp:cNvSpPr/>
      </dsp:nvSpPr>
      <dsp:spPr>
        <a:xfrm>
          <a:off x="871758" y="4488696"/>
          <a:ext cx="6619396" cy="540503"/>
        </a:xfrm>
        <a:prstGeom prst="rect">
          <a:avLst/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775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She usually invests in mutual funds but now she would like to invest the money to trade the equity market by herself.</a:t>
          </a:r>
        </a:p>
      </dsp:txBody>
      <dsp:txXfrm>
        <a:off x="871758" y="4488696"/>
        <a:ext cx="6619396" cy="540503"/>
      </dsp:txXfrm>
    </dsp:sp>
    <dsp:sp modelId="{44F4E582-C618-4FBB-9E7B-A5BD5DC60741}">
      <dsp:nvSpPr>
        <dsp:cNvPr id="0" name=""/>
        <dsp:cNvSpPr/>
      </dsp:nvSpPr>
      <dsp:spPr>
        <a:xfrm>
          <a:off x="515555" y="4145920"/>
          <a:ext cx="657880" cy="6578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0EC00D1-8022-4F82-AE9D-C78F684A6321}">
      <dsp:nvSpPr>
        <dsp:cNvPr id="0" name=""/>
        <dsp:cNvSpPr/>
      </dsp:nvSpPr>
      <dsp:spPr>
        <a:xfrm>
          <a:off x="367880" y="5169645"/>
          <a:ext cx="7093762" cy="621554"/>
        </a:xfrm>
        <a:prstGeom prst="rect">
          <a:avLst/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775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She has a short-term as well as long-term investment outlook.</a:t>
          </a:r>
        </a:p>
      </dsp:txBody>
      <dsp:txXfrm>
        <a:off x="367880" y="5169645"/>
        <a:ext cx="7093762" cy="621554"/>
      </dsp:txXfrm>
    </dsp:sp>
    <dsp:sp modelId="{01105063-238E-4C68-8AC1-689B7E31CAA4}">
      <dsp:nvSpPr>
        <dsp:cNvPr id="0" name=""/>
        <dsp:cNvSpPr/>
      </dsp:nvSpPr>
      <dsp:spPr>
        <a:xfrm>
          <a:off x="38940" y="4935839"/>
          <a:ext cx="657880" cy="6578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601"/>
          <a:ext cx="5607050" cy="1407541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522039" y="413556"/>
          <a:ext cx="581632" cy="581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When to Buy</a:t>
          </a:r>
        </a:p>
      </dsp:txBody>
      <dsp:txXfrm>
        <a:off x="1625711" y="601"/>
        <a:ext cx="3981338" cy="1407541"/>
      </dsp:txXfrm>
    </dsp:sp>
    <dsp:sp modelId="{79919C57-A32A-40F6-B106-B4E0CE644E4C}">
      <dsp:nvSpPr>
        <dsp:cNvPr id="0" name=""/>
        <dsp:cNvSpPr/>
      </dsp:nvSpPr>
      <dsp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522039" y="2172983"/>
          <a:ext cx="581632" cy="581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When to Sell</a:t>
          </a:r>
        </a:p>
      </dsp:txBody>
      <dsp:txXfrm>
        <a:off x="1625711" y="1760029"/>
        <a:ext cx="3981338" cy="1407541"/>
      </dsp:txXfrm>
    </dsp:sp>
    <dsp:sp modelId="{436A8B1C-2D30-44BB-9150-7099503C8960}">
      <dsp:nvSpPr>
        <dsp:cNvPr id="0" name=""/>
        <dsp:cNvSpPr/>
      </dsp:nvSpPr>
      <dsp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548476" y="3958848"/>
          <a:ext cx="528758" cy="5287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When to Hold</a:t>
          </a:r>
        </a:p>
      </dsp:txBody>
      <dsp:txXfrm>
        <a:off x="1625711" y="3519456"/>
        <a:ext cx="3981338" cy="1407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financ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fitconfidential.com/" TargetMode="External"/><Relationship Id="rId13" Type="http://schemas.openxmlformats.org/officeDocument/2006/relationships/image" Target="../media/image25.jpeg"/><Relationship Id="rId3" Type="http://schemas.openxmlformats.org/officeDocument/2006/relationships/hyperlink" Target="https://www.barchart.com/" TargetMode="External"/><Relationship Id="rId7" Type="http://schemas.openxmlformats.org/officeDocument/2006/relationships/hyperlink" Target="https://finance.yahoo.com/" TargetMode="External"/><Relationship Id="rId12" Type="http://schemas.openxmlformats.org/officeDocument/2006/relationships/hyperlink" Target="https://www.gettyimage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thebalance.com/" TargetMode="External"/><Relationship Id="rId11" Type="http://schemas.openxmlformats.org/officeDocument/2006/relationships/hyperlink" Target="https://www.shutterstock.com/" TargetMode="External"/><Relationship Id="rId5" Type="http://schemas.openxmlformats.org/officeDocument/2006/relationships/hyperlink" Target="https://www.fool.com/" TargetMode="External"/><Relationship Id="rId10" Type="http://schemas.openxmlformats.org/officeDocument/2006/relationships/hyperlink" Target="https://www.investor.gov/" TargetMode="External"/><Relationship Id="rId4" Type="http://schemas.openxmlformats.org/officeDocument/2006/relationships/hyperlink" Target="https://www.wallstreetsurvivor.com/" TargetMode="External"/><Relationship Id="rId9" Type="http://schemas.openxmlformats.org/officeDocument/2006/relationships/hyperlink" Target="https://www.wallstreetmojo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ockbrokers.com/review/merrilledge" TargetMode="External"/><Relationship Id="rId3" Type="http://schemas.openxmlformats.org/officeDocument/2006/relationships/hyperlink" Target="https://www.stockbrokers.com/review/tdameritrade" TargetMode="External"/><Relationship Id="rId7" Type="http://schemas.openxmlformats.org/officeDocument/2006/relationships/hyperlink" Target="https://www.stockbrokers.com/review/interactivebrokers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ockbrokers.com/review/etrade" TargetMode="External"/><Relationship Id="rId5" Type="http://schemas.openxmlformats.org/officeDocument/2006/relationships/hyperlink" Target="https://www.stockbrokers.com/review/charlesschwab" TargetMode="External"/><Relationship Id="rId4" Type="http://schemas.openxmlformats.org/officeDocument/2006/relationships/hyperlink" Target="https://www.stockbrokers.com/review/fidelityinvestments" TargetMode="External"/><Relationship Id="rId9" Type="http://schemas.openxmlformats.org/officeDocument/2006/relationships/hyperlink" Target="https://www.stockbrokers.com/review/tradestatio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0"/>
            <a:ext cx="5179694" cy="338532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build your own stock Portfolio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data visualization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How to Trade Online: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definitive guide to online trading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7766"/>
            <a:ext cx="6095999" cy="685799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15BA35-E1D2-4100-9F56-F5DD5D2EF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3549917"/>
            <a:ext cx="5179695" cy="1971993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Shreyashi Mukhopadhyay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AC46-5FDB-4C36-B348-98753D8B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04775"/>
            <a:ext cx="4691253" cy="1343025"/>
          </a:xfrm>
        </p:spPr>
        <p:txBody>
          <a:bodyPr/>
          <a:lstStyle/>
          <a:p>
            <a:r>
              <a:rPr lang="en-US" dirty="0"/>
              <a:t>mid Cap stocks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0FC16-A4E2-4E75-8F78-46A330C3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1752600"/>
            <a:ext cx="4776978" cy="51054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300" b="1" dirty="0">
                <a:solidFill>
                  <a:schemeClr val="tx1"/>
                </a:solidFill>
                <a:latin typeface="Roboto"/>
              </a:rPr>
              <a:t>Here are some popular mid cap stocks favored by Analysts:</a:t>
            </a:r>
          </a:p>
          <a:p>
            <a:pPr algn="l"/>
            <a:endParaRPr lang="en-US" sz="2300" b="1" dirty="0">
              <a:solidFill>
                <a:schemeClr val="tx1"/>
              </a:solidFill>
              <a:latin typeface="Roboto"/>
            </a:endParaRPr>
          </a:p>
          <a:p>
            <a:pPr algn="l"/>
            <a:r>
              <a:rPr lang="en-US" sz="2300" b="1" dirty="0">
                <a:solidFill>
                  <a:schemeClr val="tx1"/>
                </a:solidFill>
                <a:latin typeface="Roboto"/>
              </a:rPr>
              <a:t>   Symbol	 Company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300" b="1" dirty="0">
                <a:solidFill>
                  <a:schemeClr val="tx1"/>
                </a:solidFill>
                <a:latin typeface="Roboto"/>
              </a:rPr>
              <a:t>RRD	R.R. Donnelley &amp; Sons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300" b="1" dirty="0">
                <a:solidFill>
                  <a:schemeClr val="tx1"/>
                </a:solidFill>
                <a:latin typeface="Roboto"/>
              </a:rPr>
              <a:t>ANV	Allied Nevada Gold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300" b="1" dirty="0">
                <a:solidFill>
                  <a:schemeClr val="tx1"/>
                </a:solidFill>
                <a:latin typeface="Roboto"/>
              </a:rPr>
              <a:t>SOA	Solutia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300" b="1" dirty="0">
                <a:solidFill>
                  <a:schemeClr val="tx1"/>
                </a:solidFill>
                <a:latin typeface="Roboto"/>
              </a:rPr>
              <a:t>ENR	Energizer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300" b="1" dirty="0">
                <a:solidFill>
                  <a:schemeClr val="tx1"/>
                </a:solidFill>
                <a:latin typeface="Roboto"/>
              </a:rPr>
              <a:t>WYN	Wyndham Worldwide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300" b="1" dirty="0">
                <a:solidFill>
                  <a:schemeClr val="tx1"/>
                </a:solidFill>
                <a:latin typeface="Roboto"/>
              </a:rPr>
              <a:t>WMS	WMS Industries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300" b="1" dirty="0">
                <a:solidFill>
                  <a:schemeClr val="tx1"/>
                </a:solidFill>
                <a:latin typeface="Roboto"/>
              </a:rPr>
              <a:t>GDI	             Gardner Denver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300" b="1" dirty="0">
                <a:solidFill>
                  <a:schemeClr val="tx1"/>
                </a:solidFill>
                <a:latin typeface="Roboto"/>
              </a:rPr>
              <a:t>WRC	Warnaco Group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300" b="1" dirty="0">
                <a:solidFill>
                  <a:schemeClr val="tx1"/>
                </a:solidFill>
                <a:latin typeface="Roboto"/>
              </a:rPr>
              <a:t>EMN	Eastman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300" b="1" dirty="0">
                <a:solidFill>
                  <a:schemeClr val="tx1"/>
                </a:solidFill>
                <a:latin typeface="Roboto"/>
              </a:rPr>
              <a:t>AMG	Affiliated Managers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4DF478-1B3B-47A8-B47C-A7BB1D195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1406" y="2743205"/>
            <a:ext cx="6270594" cy="4061533"/>
          </a:xfrm>
        </p:spPr>
      </p:pic>
    </p:spTree>
    <p:extLst>
      <p:ext uri="{BB962C8B-B14F-4D97-AF65-F5344CB8AC3E}">
        <p14:creationId xmlns:p14="http://schemas.microsoft.com/office/powerpoint/2010/main" val="399136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AC46-5FDB-4C36-B348-98753D8B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04775"/>
            <a:ext cx="4691253" cy="1038225"/>
          </a:xfrm>
        </p:spPr>
        <p:txBody>
          <a:bodyPr/>
          <a:lstStyle/>
          <a:p>
            <a:r>
              <a:rPr lang="en-US" dirty="0"/>
              <a:t>Small Cap stocks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FAE4D4-DE7B-463A-8D36-537650E6A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51563" y="2725445"/>
            <a:ext cx="6040437" cy="41325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0FC16-A4E2-4E75-8F78-46A330C3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1" y="1607135"/>
            <a:ext cx="4776978" cy="5250865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6600" b="1" dirty="0">
                <a:solidFill>
                  <a:schemeClr val="tx1"/>
                </a:solidFill>
                <a:latin typeface="Roboto"/>
              </a:rPr>
              <a:t>Here are some popular mid cap stocks favored by Analysts:</a:t>
            </a:r>
          </a:p>
          <a:p>
            <a:pPr algn="l"/>
            <a:endParaRPr lang="en-US" sz="6400" b="1" dirty="0">
              <a:solidFill>
                <a:schemeClr val="tx1"/>
              </a:solidFill>
              <a:latin typeface="Roboto"/>
            </a:endParaRPr>
          </a:p>
          <a:p>
            <a:pPr algn="l">
              <a:spcBef>
                <a:spcPts val="0"/>
              </a:spcBef>
            </a:pPr>
            <a:r>
              <a:rPr lang="en-US" sz="6200" b="1" dirty="0">
                <a:solidFill>
                  <a:schemeClr val="tx1"/>
                </a:solidFill>
                <a:latin typeface="Roboto"/>
              </a:rPr>
              <a:t>1. Axos Financial (NYSE:AX)</a:t>
            </a:r>
          </a:p>
          <a:p>
            <a:pPr algn="l">
              <a:spcBef>
                <a:spcPts val="0"/>
              </a:spcBef>
            </a:pPr>
            <a:endParaRPr lang="en-US" sz="6200" b="1" dirty="0">
              <a:solidFill>
                <a:schemeClr val="tx1"/>
              </a:solidFill>
              <a:latin typeface="Roboto"/>
            </a:endParaRPr>
          </a:p>
          <a:p>
            <a:pPr algn="l">
              <a:spcBef>
                <a:spcPts val="0"/>
              </a:spcBef>
            </a:pPr>
            <a:r>
              <a:rPr lang="en-US" sz="6200" b="1" dirty="0">
                <a:solidFill>
                  <a:schemeClr val="tx1"/>
                </a:solidFill>
                <a:latin typeface="Roboto"/>
              </a:rPr>
              <a:t>2. Callaway Golf (NYSE:ELY)</a:t>
            </a:r>
          </a:p>
          <a:p>
            <a:pPr algn="l">
              <a:spcBef>
                <a:spcPts val="0"/>
              </a:spcBef>
            </a:pPr>
            <a:endParaRPr lang="en-US" sz="6200" b="1" dirty="0">
              <a:solidFill>
                <a:schemeClr val="tx1"/>
              </a:solidFill>
              <a:latin typeface="Roboto"/>
            </a:endParaRPr>
          </a:p>
          <a:p>
            <a:pPr algn="l">
              <a:spcBef>
                <a:spcPts val="0"/>
              </a:spcBef>
            </a:pPr>
            <a:r>
              <a:rPr lang="en-US" sz="6200" b="1" dirty="0">
                <a:solidFill>
                  <a:schemeClr val="tx1"/>
                </a:solidFill>
                <a:latin typeface="Roboto"/>
              </a:rPr>
              <a:t>3. Fastly (NYSE:FSLY)</a:t>
            </a:r>
          </a:p>
          <a:p>
            <a:pPr algn="l">
              <a:spcBef>
                <a:spcPts val="0"/>
              </a:spcBef>
            </a:pPr>
            <a:endParaRPr lang="en-US" sz="6200" b="1" dirty="0">
              <a:solidFill>
                <a:schemeClr val="tx1"/>
              </a:solidFill>
              <a:latin typeface="Roboto"/>
            </a:endParaRPr>
          </a:p>
          <a:p>
            <a:pPr algn="l">
              <a:spcBef>
                <a:spcPts val="0"/>
              </a:spcBef>
            </a:pPr>
            <a:r>
              <a:rPr lang="en-US" sz="6200" b="1" dirty="0">
                <a:solidFill>
                  <a:schemeClr val="tx1"/>
                </a:solidFill>
                <a:latin typeface="Roboto"/>
              </a:rPr>
              <a:t>4. Freshpet (NASDAQ:FRPT)</a:t>
            </a:r>
          </a:p>
          <a:p>
            <a:pPr algn="l">
              <a:spcBef>
                <a:spcPts val="0"/>
              </a:spcBef>
            </a:pPr>
            <a:endParaRPr lang="en-US" sz="6200" b="1" dirty="0">
              <a:solidFill>
                <a:schemeClr val="tx1"/>
              </a:solidFill>
              <a:latin typeface="Roboto"/>
            </a:endParaRPr>
          </a:p>
          <a:p>
            <a:pPr algn="l">
              <a:spcBef>
                <a:spcPts val="0"/>
              </a:spcBef>
            </a:pPr>
            <a:r>
              <a:rPr lang="en-US" sz="6200" b="1" dirty="0">
                <a:solidFill>
                  <a:schemeClr val="tx1"/>
                </a:solidFill>
                <a:latin typeface="Roboto"/>
              </a:rPr>
              <a:t>5. Inspire Medical (NYSE:INSP)</a:t>
            </a:r>
          </a:p>
          <a:p>
            <a:pPr algn="l">
              <a:spcBef>
                <a:spcPts val="0"/>
              </a:spcBef>
            </a:pPr>
            <a:endParaRPr lang="en-US" sz="6200" b="1" dirty="0">
              <a:solidFill>
                <a:schemeClr val="tx1"/>
              </a:solidFill>
              <a:latin typeface="Roboto"/>
            </a:endParaRPr>
          </a:p>
          <a:p>
            <a:pPr algn="l">
              <a:spcBef>
                <a:spcPts val="0"/>
              </a:spcBef>
            </a:pPr>
            <a:r>
              <a:rPr lang="en-US" sz="6200" b="1" dirty="0">
                <a:solidFill>
                  <a:schemeClr val="tx1"/>
                </a:solidFill>
                <a:latin typeface="Roboto"/>
              </a:rPr>
              <a:t>6. Instructure (NYSE:INST)</a:t>
            </a:r>
          </a:p>
          <a:p>
            <a:pPr algn="l">
              <a:spcBef>
                <a:spcPts val="0"/>
              </a:spcBef>
            </a:pPr>
            <a:endParaRPr lang="en-US" sz="6200" b="1" dirty="0">
              <a:solidFill>
                <a:schemeClr val="tx1"/>
              </a:solidFill>
              <a:latin typeface="Roboto"/>
            </a:endParaRPr>
          </a:p>
          <a:p>
            <a:pPr algn="l">
              <a:spcBef>
                <a:spcPts val="0"/>
              </a:spcBef>
            </a:pPr>
            <a:r>
              <a:rPr lang="en-US" sz="6200" b="1" dirty="0">
                <a:solidFill>
                  <a:schemeClr val="tx1"/>
                </a:solidFill>
                <a:latin typeface="Roboto"/>
              </a:rPr>
              <a:t>7. LivePerson (NASDAQ:LPSN)</a:t>
            </a:r>
          </a:p>
          <a:p>
            <a:pPr algn="l">
              <a:spcBef>
                <a:spcPts val="0"/>
              </a:spcBef>
            </a:pPr>
            <a:endParaRPr lang="en-US" sz="6200" b="1" dirty="0">
              <a:solidFill>
                <a:schemeClr val="tx1"/>
              </a:solidFill>
              <a:latin typeface="Roboto"/>
            </a:endParaRPr>
          </a:p>
          <a:p>
            <a:pPr algn="l">
              <a:spcBef>
                <a:spcPts val="0"/>
              </a:spcBef>
            </a:pPr>
            <a:r>
              <a:rPr lang="en-US" sz="6200" b="1" dirty="0">
                <a:solidFill>
                  <a:schemeClr val="tx1"/>
                </a:solidFill>
                <a:latin typeface="Roboto"/>
              </a:rPr>
              <a:t>8. OrganiGram (NASDAQ:OGI)</a:t>
            </a:r>
          </a:p>
          <a:p>
            <a:pPr algn="l">
              <a:spcBef>
                <a:spcPts val="0"/>
              </a:spcBef>
            </a:pPr>
            <a:endParaRPr lang="en-US" sz="6200" b="1" dirty="0">
              <a:solidFill>
                <a:schemeClr val="tx1"/>
              </a:solidFill>
              <a:latin typeface="Roboto"/>
            </a:endParaRPr>
          </a:p>
          <a:p>
            <a:pPr algn="l">
              <a:spcBef>
                <a:spcPts val="0"/>
              </a:spcBef>
            </a:pPr>
            <a:r>
              <a:rPr lang="en-US" sz="6200" b="1" dirty="0">
                <a:solidFill>
                  <a:schemeClr val="tx1"/>
                </a:solidFill>
                <a:latin typeface="Roboto"/>
              </a:rPr>
              <a:t>9. Redfin (NASDAQ:RDFN)</a:t>
            </a:r>
          </a:p>
          <a:p>
            <a:pPr algn="l">
              <a:spcBef>
                <a:spcPts val="0"/>
              </a:spcBef>
            </a:pPr>
            <a:endParaRPr lang="en-US" sz="6200" b="1" dirty="0">
              <a:solidFill>
                <a:schemeClr val="tx1"/>
              </a:solidFill>
              <a:latin typeface="Roboto"/>
            </a:endParaRPr>
          </a:p>
          <a:p>
            <a:pPr algn="l">
              <a:spcBef>
                <a:spcPts val="0"/>
              </a:spcBef>
            </a:pPr>
            <a:r>
              <a:rPr lang="en-US" sz="6200" b="1" dirty="0">
                <a:solidFill>
                  <a:schemeClr val="tx1"/>
                </a:solidFill>
                <a:latin typeface="Roboto"/>
              </a:rPr>
              <a:t>10. Rubicon Project (NYSE:RUBI)</a:t>
            </a:r>
          </a:p>
          <a:p>
            <a:pPr algn="l"/>
            <a:endParaRPr lang="en-US" sz="2400" b="1" dirty="0">
              <a:solidFill>
                <a:schemeClr val="tx1"/>
              </a:solidFill>
            </a:endParaRPr>
          </a:p>
          <a:p>
            <a:pPr algn="l"/>
            <a:r>
              <a:rPr lang="en-US" sz="4200" b="1" dirty="0">
                <a:solidFill>
                  <a:schemeClr val="tx1"/>
                </a:solidFill>
              </a:rPr>
              <a:t>SOURCE: FOOL.COM</a:t>
            </a:r>
          </a:p>
        </p:txBody>
      </p:sp>
    </p:spTree>
    <p:extLst>
      <p:ext uri="{BB962C8B-B14F-4D97-AF65-F5344CB8AC3E}">
        <p14:creationId xmlns:p14="http://schemas.microsoft.com/office/powerpoint/2010/main" val="2310967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AC46-5FDB-4C36-B348-98753D8B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8" y="22479"/>
            <a:ext cx="4924701" cy="974217"/>
          </a:xfrm>
        </p:spPr>
        <p:txBody>
          <a:bodyPr/>
          <a:lstStyle/>
          <a:p>
            <a:r>
              <a:rPr lang="en-US" dirty="0"/>
              <a:t>MICRO Cap stocks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21B2E6E-7AB7-4A62-9612-BA7E8C3CE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0" y="3316838"/>
            <a:ext cx="5334000" cy="3541162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AF43B37-E753-4CE2-B426-D436C67B8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45" y="16965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DC7C21-6D44-4D69-B043-AC9404960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41715"/>
              </p:ext>
            </p:extLst>
          </p:nvPr>
        </p:nvGraphicFramePr>
        <p:xfrm>
          <a:off x="656948" y="1607269"/>
          <a:ext cx="4924701" cy="4896163"/>
        </p:xfrm>
        <a:graphic>
          <a:graphicData uri="http://schemas.openxmlformats.org/drawingml/2006/table">
            <a:tbl>
              <a:tblPr/>
              <a:tblGrid>
                <a:gridCol w="1641567">
                  <a:extLst>
                    <a:ext uri="{9D8B030D-6E8A-4147-A177-3AD203B41FA5}">
                      <a16:colId xmlns:a16="http://schemas.microsoft.com/office/drawing/2014/main" val="3033725603"/>
                    </a:ext>
                  </a:extLst>
                </a:gridCol>
                <a:gridCol w="1641567">
                  <a:extLst>
                    <a:ext uri="{9D8B030D-6E8A-4147-A177-3AD203B41FA5}">
                      <a16:colId xmlns:a16="http://schemas.microsoft.com/office/drawing/2014/main" val="3093675444"/>
                    </a:ext>
                  </a:extLst>
                </a:gridCol>
                <a:gridCol w="1641567">
                  <a:extLst>
                    <a:ext uri="{9D8B030D-6E8A-4147-A177-3AD203B41FA5}">
                      <a16:colId xmlns:a16="http://schemas.microsoft.com/office/drawing/2014/main" val="4052029538"/>
                    </a:ext>
                  </a:extLst>
                </a:gridCol>
              </a:tblGrid>
              <a:tr h="4018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effectLst/>
                        </a:rPr>
                        <a:t>Company &amp; Stock Ticker</a:t>
                      </a:r>
                      <a:endParaRPr lang="en-US" sz="1200" dirty="0">
                        <a:effectLst/>
                      </a:endParaRP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effectLst/>
                        </a:rPr>
                        <a:t>Price</a:t>
                      </a:r>
                      <a:endParaRPr lang="en-US" sz="1200" dirty="0">
                        <a:effectLst/>
                      </a:endParaRP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>
                          <a:effectLst/>
                        </a:rPr>
                        <a:t>Return in the Past 12 Months</a:t>
                      </a:r>
                      <a:endParaRPr lang="en-US" sz="1200">
                        <a:effectLst/>
                      </a:endParaRP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95271"/>
                  </a:ext>
                </a:extLst>
              </a:tr>
              <a:tr h="4018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Domine"/>
                        </a:rPr>
                        <a:t>Stage Stores Inc (NYSE:SSI)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$7.50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+1,139%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920137"/>
                  </a:ext>
                </a:extLst>
              </a:tr>
              <a:tr h="4547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Cassava Sciences Inc (NASDAQ:SAVA)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$8.10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+648%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34521"/>
                  </a:ext>
                </a:extLst>
              </a:tr>
              <a:tr h="454727"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>
                          <a:solidFill>
                            <a:srgbClr val="333333"/>
                          </a:solidFill>
                          <a:effectLst/>
                          <a:latin typeface="Domine"/>
                        </a:rPr>
                        <a:t>Novume Solutions Inc (NASDAQ: REKR)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$3.84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+593%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205217"/>
                  </a:ext>
                </a:extLst>
              </a:tr>
              <a:tr h="4547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Hebron Technology Co Ltd (NASDAQ: HEBT)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$6.45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+519%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97304"/>
                  </a:ext>
                </a:extLst>
              </a:tr>
              <a:tr h="4547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latin typeface="Domine"/>
                        </a:rPr>
                        <a:t>Workhorse Group Inc (NASDAQ: WKHS)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$3.45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+333%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80159"/>
                  </a:ext>
                </a:extLst>
              </a:tr>
              <a:tr h="4547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Orion Energy Systems, Inc. (NASDAQ: OESX)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$3.47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+328%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036359"/>
                  </a:ext>
                </a:extLst>
              </a:tr>
              <a:tr h="4547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Domine"/>
                        </a:rPr>
                        <a:t>Microbot Medical Inc (NASDAQ: MBOT)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$13.06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+316%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765256"/>
                  </a:ext>
                </a:extLst>
              </a:tr>
              <a:tr h="4547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Bioanalytical Systems, Inc. (NASDAQ: BASI)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$5.19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+293%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232403"/>
                  </a:ext>
                </a:extLst>
              </a:tr>
              <a:tr h="4547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Domine"/>
                        </a:rPr>
                        <a:t>Repro-Med Systems, Inc. (NASDAQ: KRMD)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$5.54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+292%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63359"/>
                  </a:ext>
                </a:extLst>
              </a:tr>
              <a:tr h="4547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Agile Therapeutics Inc (NASDAQ: AGRX)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$2.96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+261%</a:t>
                      </a:r>
                    </a:p>
                  </a:txBody>
                  <a:tcPr marL="15356" marR="15356" marT="15356" marB="15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293513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D34FE0B1-06A6-4D9D-9AD6-9A6AC4E0C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4107"/>
            <a:ext cx="4714867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Domine"/>
              </a:rPr>
              <a:t>Source: 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F85555"/>
                </a:solidFill>
                <a:effectLst/>
                <a:latin typeface="Domine"/>
                <a:hlinkClick r:id="rId3"/>
              </a:rPr>
              <a:t>Google Finance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Domine"/>
              </a:rPr>
              <a:t>, last accessed January 10, 2020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B1B225E-137B-4021-8EAB-8D54270E8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145604"/>
            <a:ext cx="62484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400" b="1" dirty="0">
                <a:latin typeface="Roboto"/>
              </a:rPr>
              <a:t>Here are some popular micro cap stocks favored by Analysts:</a:t>
            </a:r>
          </a:p>
          <a:p>
            <a:endParaRPr lang="en-US" sz="1000" b="1" dirty="0">
              <a:latin typeface="Roboto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7E84EB-833D-4B0D-9F52-B4AB56E22DCB}"/>
              </a:ext>
            </a:extLst>
          </p:cNvPr>
          <p:cNvSpPr/>
          <p:nvPr/>
        </p:nvSpPr>
        <p:spPr>
          <a:xfrm>
            <a:off x="1115567" y="2020673"/>
            <a:ext cx="4337537" cy="37232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0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Need to know</a:t>
            </a: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5388112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Portfolio Growth</a:t>
            </a:r>
          </a:p>
        </p:txBody>
      </p:sp>
      <p:graphicFrame>
        <p:nvGraphicFramePr>
          <p:cNvPr id="6" name="Content Placeholder 5" descr="Financial Chart">
            <a:extLst>
              <a:ext uri="{FF2B5EF4-FFF2-40B4-BE49-F238E27FC236}">
                <a16:creationId xmlns:a16="http://schemas.microsoft.com/office/drawing/2014/main" id="{553FBC4F-691A-471D-8ADC-EEE7AF67D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169063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0" y="211515"/>
            <a:ext cx="5867400" cy="604780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Data Source:  </a:t>
            </a:r>
          </a:p>
          <a:p>
            <a:r>
              <a:rPr lang="en-US" sz="1600" dirty="0">
                <a:hlinkClick r:id="rId3"/>
              </a:rPr>
              <a:t>https://www.barchart.com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https://www.wallstreetsurvivor.com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https://www.fool.com</a:t>
            </a:r>
            <a:endParaRPr lang="en-US" sz="1600" dirty="0"/>
          </a:p>
          <a:p>
            <a:r>
              <a:rPr lang="en-US" sz="1600" dirty="0">
                <a:hlinkClick r:id="rId6"/>
              </a:rPr>
              <a:t>https://www.thebalance.com</a:t>
            </a:r>
            <a:endParaRPr lang="en-US" sz="1600" dirty="0"/>
          </a:p>
          <a:p>
            <a:r>
              <a:rPr lang="en-US" sz="1600" dirty="0">
                <a:hlinkClick r:id="rId7"/>
              </a:rPr>
              <a:t>https://finance.yahoo.com</a:t>
            </a:r>
            <a:endParaRPr lang="en-US" sz="1600" dirty="0"/>
          </a:p>
          <a:p>
            <a:r>
              <a:rPr lang="en-US" sz="1600" dirty="0">
                <a:hlinkClick r:id="rId8"/>
              </a:rPr>
              <a:t>https://www.profitconfidential.com</a:t>
            </a:r>
            <a:endParaRPr lang="en-US" sz="1600" dirty="0"/>
          </a:p>
          <a:p>
            <a:r>
              <a:rPr lang="en-US" sz="1600" dirty="0">
                <a:hlinkClick r:id="rId9"/>
              </a:rPr>
              <a:t>https://www.wallstreetmojo.com</a:t>
            </a:r>
            <a:endParaRPr lang="en-US" sz="1600" dirty="0"/>
          </a:p>
          <a:p>
            <a:r>
              <a:rPr lang="en-US" sz="1600" dirty="0">
                <a:hlinkClick r:id="rId10"/>
              </a:rPr>
              <a:t>https://www.investor.gov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u="sng" dirty="0"/>
              <a:t>Image Source:</a:t>
            </a:r>
          </a:p>
          <a:p>
            <a:pPr marL="0" indent="0">
              <a:buNone/>
            </a:pPr>
            <a:r>
              <a:rPr lang="en-US" sz="1600" dirty="0">
                <a:hlinkClick r:id="rId11"/>
              </a:rPr>
              <a:t>https://www.shutterstock.com/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12"/>
              </a:rPr>
              <a:t>https://www.gettyimages.com/</a:t>
            </a:r>
            <a:endParaRPr lang="en-US" sz="1600" dirty="0"/>
          </a:p>
          <a:p>
            <a:endParaRPr lang="en-US" sz="1600" dirty="0"/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DFF1F-8E49-4F39-B5C6-23C6A4AF2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56520" y="6053328"/>
            <a:ext cx="1783080" cy="742728"/>
          </a:xfrm>
        </p:spPr>
        <p:txBody>
          <a:bodyPr>
            <a:normAutofit fontScale="32500" lnSpcReduction="20000"/>
          </a:bodyPr>
          <a:lstStyle/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7200" dirty="0">
                <a:solidFill>
                  <a:schemeClr val="tx1"/>
                </a:solidFill>
              </a:rPr>
              <a:t>Thank you!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-76200" y="-43670"/>
            <a:ext cx="4657325" cy="690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A56F-BE27-4BA8-9844-AA771415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4775"/>
            <a:ext cx="7424928" cy="866775"/>
          </a:xfrm>
        </p:spPr>
        <p:txBody>
          <a:bodyPr/>
          <a:lstStyle/>
          <a:p>
            <a:r>
              <a:rPr lang="en-US" dirty="0"/>
              <a:t>case study Storyline 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5CA4D83-1BCF-4F30-BE9D-73AAA245D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5133764"/>
              </p:ext>
            </p:extLst>
          </p:nvPr>
        </p:nvGraphicFramePr>
        <p:xfrm>
          <a:off x="652272" y="1052513"/>
          <a:ext cx="7577328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F87037-DFBD-4016-A297-7C669BFFD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714541" y="304800"/>
            <a:ext cx="3241960" cy="323546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FC469-6F4E-4238-AD79-02823178F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3948113"/>
            <a:ext cx="3297443" cy="23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1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CAF9-F43D-4E13-94DE-DE497F5D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438" y="787138"/>
            <a:ext cx="7729728" cy="1188720"/>
          </a:xfrm>
        </p:spPr>
        <p:txBody>
          <a:bodyPr/>
          <a:lstStyle/>
          <a:p>
            <a:r>
              <a:rPr lang="en-US" dirty="0"/>
              <a:t>buyer’s dilemma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A97B97-026E-46F1-8EC8-DAB9413F34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4087" y="2983209"/>
            <a:ext cx="5379868" cy="356149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2AEB9B-85DA-4C8B-8E6A-946274984D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887" y="2983209"/>
            <a:ext cx="5379865" cy="3561498"/>
          </a:xfrm>
        </p:spPr>
      </p:pic>
    </p:spTree>
    <p:extLst>
      <p:ext uri="{BB962C8B-B14F-4D97-AF65-F5344CB8AC3E}">
        <p14:creationId xmlns:p14="http://schemas.microsoft.com/office/powerpoint/2010/main" val="43386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BA19-9A21-4638-9B6F-F36E875A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9080"/>
            <a:ext cx="7729728" cy="960120"/>
          </a:xfrm>
        </p:spPr>
        <p:txBody>
          <a:bodyPr/>
          <a:lstStyle/>
          <a:p>
            <a:r>
              <a:rPr lang="en-US" dirty="0"/>
              <a:t>Market capitalization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3E918D1-2A8E-47F2-8E6A-CE1AF5A58D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709" y="1828801"/>
            <a:ext cx="5601272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BF351D8-FB9A-4286-8C87-EADF0A2F8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8917" y="1828799"/>
            <a:ext cx="5846340" cy="4614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739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AC46-5FDB-4C36-B348-98753D8B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335"/>
            <a:ext cx="5943600" cy="704665"/>
          </a:xfrm>
        </p:spPr>
        <p:txBody>
          <a:bodyPr>
            <a:normAutofit fontScale="90000"/>
          </a:bodyPr>
          <a:lstStyle/>
          <a:p>
            <a:r>
              <a:rPr lang="en-US" dirty="0"/>
              <a:t>Market cap calculation and </a:t>
            </a:r>
            <a:br>
              <a:rPr lang="en-US" dirty="0"/>
            </a:br>
            <a:r>
              <a:rPr lang="en-US" dirty="0"/>
              <a:t>risk vs return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0FC16-A4E2-4E75-8F78-46A330C3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752600"/>
            <a:ext cx="6096000" cy="4300728"/>
          </a:xfrm>
        </p:spPr>
        <p:txBody>
          <a:bodyPr>
            <a:normAutofit/>
          </a:bodyPr>
          <a:lstStyle/>
          <a:p>
            <a:pPr algn="l"/>
            <a:endParaRPr lang="en-US" sz="2400" b="1" dirty="0">
              <a:ln cmpd="sng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tx1"/>
              </a:solidFill>
            </a:endParaRPr>
          </a:p>
          <a:p>
            <a:pPr algn="l"/>
            <a:r>
              <a:rPr lang="en-US" sz="2400" b="1" dirty="0">
                <a:ln cmpd="sng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D73DE8-B76C-4926-997B-37586D82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07" y="438335"/>
            <a:ext cx="5105400" cy="2078256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1760CED-5CBF-45A9-9320-34775134B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8990" y="3048000"/>
            <a:ext cx="4902834" cy="286562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E3F0F7-69E6-49B2-BCB0-0501EF0B1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2" y="1496328"/>
            <a:ext cx="6964693" cy="45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4316-87A2-49D1-9C26-42616B04A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1" y="457200"/>
            <a:ext cx="8601074" cy="1188720"/>
          </a:xfrm>
        </p:spPr>
        <p:txBody>
          <a:bodyPr>
            <a:normAutofit/>
          </a:bodyPr>
          <a:lstStyle/>
          <a:p>
            <a:r>
              <a:rPr lang="en-US" sz="2400" dirty="0"/>
              <a:t>Market cap of top tech and communication companies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F0E07-E670-44D4-BC41-D78B1CA7E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1" y="2133600"/>
            <a:ext cx="8782049" cy="4551493"/>
          </a:xfrm>
        </p:spPr>
      </p:pic>
    </p:spTree>
    <p:extLst>
      <p:ext uri="{BB962C8B-B14F-4D97-AF65-F5344CB8AC3E}">
        <p14:creationId xmlns:p14="http://schemas.microsoft.com/office/powerpoint/2010/main" val="379491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5937-466E-4AF9-B985-9052AB8C1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3616"/>
            <a:ext cx="7729728" cy="70104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start trading!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C3AB3F-09A4-49DF-B2F6-155F319C4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8201"/>
            <a:ext cx="6477000" cy="28908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D7BAF3-B9F7-423C-9DD4-B25B914371AE}"/>
              </a:ext>
            </a:extLst>
          </p:cNvPr>
          <p:cNvSpPr/>
          <p:nvPr/>
        </p:nvSpPr>
        <p:spPr>
          <a:xfrm>
            <a:off x="6629400" y="2020669"/>
            <a:ext cx="541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Roboto"/>
              </a:rPr>
              <a:t>Best Online Brokers for Stock Trading</a:t>
            </a:r>
          </a:p>
          <a:p>
            <a:endParaRPr lang="en-US" dirty="0">
              <a:solidFill>
                <a:srgbClr val="222222"/>
              </a:solidFill>
              <a:latin typeface="Roboto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B86CF8C-B045-4713-892A-E32CA3B2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519989"/>
              </p:ext>
            </p:extLst>
          </p:nvPr>
        </p:nvGraphicFramePr>
        <p:xfrm>
          <a:off x="6477000" y="2689188"/>
          <a:ext cx="5715000" cy="4168812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13038548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5523586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2522397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4212042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76000319"/>
                    </a:ext>
                  </a:extLst>
                </a:gridCol>
              </a:tblGrid>
              <a:tr h="53073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>
                          <a:effectLst/>
                          <a:latin typeface="inherit"/>
                        </a:rPr>
                        <a:t>Online Broker</a:t>
                      </a:r>
                    </a:p>
                  </a:txBody>
                  <a:tcPr marL="22659" marR="22659" marT="22659" marB="22659" anchor="ctr">
                    <a:lnL>
                      <a:noFill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effectLst/>
                          <a:latin typeface="inherit"/>
                        </a:rPr>
                        <a:t>Best For</a:t>
                      </a:r>
                    </a:p>
                  </a:txBody>
                  <a:tcPr marL="22659" marR="22659" marT="22659" marB="22659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effectLst/>
                          <a:latin typeface="inherit"/>
                        </a:rPr>
                        <a:t>Minimum Deposit</a:t>
                      </a:r>
                    </a:p>
                  </a:txBody>
                  <a:tcPr marL="22659" marR="22659" marT="22659" marB="22659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>
                          <a:effectLst/>
                          <a:latin typeface="inherit"/>
                        </a:rPr>
                        <a:t>Commissions</a:t>
                      </a:r>
                    </a:p>
                  </a:txBody>
                  <a:tcPr marL="22659" marR="22659" marT="22659" marB="22659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>
                          <a:effectLst/>
                          <a:latin typeface="inherit"/>
                        </a:rPr>
                        <a:t>Overall Rating</a:t>
                      </a:r>
                    </a:p>
                  </a:txBody>
                  <a:tcPr marL="22659" marR="22659" marT="22659" marB="22659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8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64156"/>
                  </a:ext>
                </a:extLst>
              </a:tr>
              <a:tr h="51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sng" dirty="0">
                          <a:solidFill>
                            <a:srgbClr val="2A800C"/>
                          </a:solidFill>
                          <a:effectLst/>
                          <a:latin typeface="inherit"/>
                          <a:hlinkClick r:id="rId3"/>
                        </a:rPr>
                        <a:t>TD Ameritrade</a:t>
                      </a:r>
                      <a:endParaRPr lang="en-US" sz="1600" b="1" dirty="0">
                        <a:effectLst/>
                        <a:latin typeface="inherit"/>
                      </a:endParaRPr>
                    </a:p>
                  </a:txBody>
                  <a:tcPr marL="33988" marR="11329" marT="15861" marB="15861" anchor="ctr">
                    <a:lnL>
                      <a:noFill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Best Overall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$0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$0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4.5 Stars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02899"/>
                  </a:ext>
                </a:extLst>
              </a:tr>
              <a:tr h="51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sng" dirty="0">
                          <a:solidFill>
                            <a:srgbClr val="2A800C"/>
                          </a:solidFill>
                          <a:effectLst/>
                          <a:latin typeface="inherit"/>
                          <a:hlinkClick r:id="rId4"/>
                        </a:rPr>
                        <a:t>Fidelity</a:t>
                      </a:r>
                      <a:endParaRPr lang="en-US" sz="1600" b="1" dirty="0">
                        <a:effectLst/>
                        <a:latin typeface="inherit"/>
                      </a:endParaRPr>
                    </a:p>
                  </a:txBody>
                  <a:tcPr marL="33988" marR="11329" marT="15861" marB="15861" anchor="ctr">
                    <a:lnL>
                      <a:noFill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Best for Investors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$0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$0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4.5 Stars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906998"/>
                  </a:ext>
                </a:extLst>
              </a:tr>
              <a:tr h="51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sng">
                          <a:solidFill>
                            <a:srgbClr val="2A800C"/>
                          </a:solidFill>
                          <a:effectLst/>
                          <a:latin typeface="inherit"/>
                          <a:hlinkClick r:id="rId5"/>
                        </a:rPr>
                        <a:t>Charles Schwab</a:t>
                      </a:r>
                      <a:endParaRPr lang="en-US" sz="1600" b="1">
                        <a:effectLst/>
                        <a:latin typeface="inherit"/>
                      </a:endParaRPr>
                    </a:p>
                  </a:txBody>
                  <a:tcPr marL="33988" marR="11329" marT="15861" marB="15861" anchor="ctr">
                    <a:lnL>
                      <a:noFill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Best for IRA Accounts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$1,000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$0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4 Stars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24057"/>
                  </a:ext>
                </a:extLst>
              </a:tr>
              <a:tr h="51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sng">
                          <a:solidFill>
                            <a:srgbClr val="2A800C"/>
                          </a:solidFill>
                          <a:effectLst/>
                          <a:latin typeface="inherit"/>
                          <a:hlinkClick r:id="rId6"/>
                        </a:rPr>
                        <a:t>E*TRADE</a:t>
                      </a:r>
                      <a:endParaRPr lang="en-US" sz="1600" b="1">
                        <a:effectLst/>
                        <a:latin typeface="inherit"/>
                      </a:endParaRPr>
                    </a:p>
                  </a:txBody>
                  <a:tcPr marL="33988" marR="11329" marT="15861" marB="15861" anchor="ctr">
                    <a:lnL>
                      <a:noFill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Best Web Platform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$0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$0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4 Stars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460255"/>
                  </a:ext>
                </a:extLst>
              </a:tr>
              <a:tr h="51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sng">
                          <a:solidFill>
                            <a:srgbClr val="2A800C"/>
                          </a:solidFill>
                          <a:effectLst/>
                          <a:latin typeface="inherit"/>
                          <a:hlinkClick r:id="rId7"/>
                        </a:rPr>
                        <a:t>Interactive Brokers</a:t>
                      </a:r>
                      <a:endParaRPr lang="en-US" sz="1600" b="1">
                        <a:effectLst/>
                        <a:latin typeface="inherit"/>
                      </a:endParaRPr>
                    </a:p>
                  </a:txBody>
                  <a:tcPr marL="33988" marR="11329" marT="15861" marB="15861" anchor="ctr">
                    <a:lnL>
                      <a:noFill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Best for Professionals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$10,000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$.005 per share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4 Stars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0672"/>
                  </a:ext>
                </a:extLst>
              </a:tr>
              <a:tr h="51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sng">
                          <a:solidFill>
                            <a:srgbClr val="2A800C"/>
                          </a:solidFill>
                          <a:effectLst/>
                          <a:latin typeface="inherit"/>
                          <a:hlinkClick r:id="rId8"/>
                        </a:rPr>
                        <a:t>Merrill Edge</a:t>
                      </a:r>
                      <a:endParaRPr lang="en-US" sz="1600" b="1">
                        <a:effectLst/>
                        <a:latin typeface="inherit"/>
                      </a:endParaRPr>
                    </a:p>
                  </a:txBody>
                  <a:tcPr marL="33988" marR="11329" marT="15861" marB="15861" anchor="ctr">
                    <a:lnL>
                      <a:noFill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Best Rewards program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$0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$0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4 Stars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467542"/>
                  </a:ext>
                </a:extLst>
              </a:tr>
              <a:tr h="51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sng">
                          <a:solidFill>
                            <a:srgbClr val="2A800C"/>
                          </a:solidFill>
                          <a:effectLst/>
                          <a:latin typeface="inherit"/>
                          <a:hlinkClick r:id="rId9"/>
                        </a:rPr>
                        <a:t>TradeStation</a:t>
                      </a:r>
                      <a:endParaRPr lang="en-US" sz="1600" b="1">
                        <a:effectLst/>
                        <a:latin typeface="inherit"/>
                      </a:endParaRPr>
                    </a:p>
                  </a:txBody>
                  <a:tcPr marL="33988" marR="11329" marT="15861" marB="15861" anchor="ctr">
                    <a:lnL>
                      <a:noFill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Best Platform Technology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$0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$0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3.5 Stars</a:t>
                      </a:r>
                    </a:p>
                  </a:txBody>
                  <a:tcPr marL="11329" marR="11329" marT="15861" marB="15861" anchor="ctr">
                    <a:lnL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D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968010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4A3CD781-7C51-4F79-92BF-65AF4F33E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8" y="37290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36383D"/>
                </a:solidFill>
                <a:effectLst/>
                <a:latin typeface="Yantramanav"/>
              </a:rPr>
            </a:b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6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A56F-BE27-4BA8-9844-AA771415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419100"/>
            <a:ext cx="6262877" cy="866775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trading parameter: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Stock volume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C7EAFB-8D2E-42CB-8753-0F563379C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4114" y="2400300"/>
            <a:ext cx="4708335" cy="243346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082DF-1EA5-4A34-B992-D9511D68D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1447799"/>
            <a:ext cx="6262878" cy="5305425"/>
          </a:xfrm>
        </p:spPr>
        <p:txBody>
          <a:bodyPr anchor="ctr">
            <a:normAutofit lnSpcReduction="10000"/>
          </a:bodyPr>
          <a:lstStyle/>
          <a:p>
            <a:pPr algn="l"/>
            <a:endParaRPr lang="en-US" sz="1800" b="1" dirty="0">
              <a:solidFill>
                <a:srgbClr val="00B050"/>
              </a:solidFill>
            </a:endParaRPr>
          </a:p>
          <a:p>
            <a:pPr algn="l"/>
            <a:endParaRPr lang="en-US" sz="1800" b="1" dirty="0">
              <a:solidFill>
                <a:srgbClr val="00B050"/>
              </a:solidFill>
            </a:endParaRPr>
          </a:p>
          <a:p>
            <a:pPr algn="l"/>
            <a:r>
              <a:rPr lang="en-US" sz="1800" b="1" dirty="0">
                <a:solidFill>
                  <a:schemeClr val="accent3"/>
                </a:solidFill>
              </a:rPr>
              <a:t>Less Volatility 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chemeClr val="tx1"/>
                </a:solidFill>
              </a:rPr>
              <a:t>  Stocks that change hands rapidly have fewer dramatic price changes.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b="1" dirty="0">
                <a:solidFill>
                  <a:schemeClr val="accent3"/>
                </a:solidFill>
              </a:rPr>
              <a:t>Less Reactive </a:t>
            </a:r>
            <a:r>
              <a:rPr lang="en-US" sz="1800" dirty="0">
                <a:solidFill>
                  <a:schemeClr val="tx1"/>
                </a:solidFill>
              </a:rPr>
              <a:t>:  High volume stocks will not move as quickly as small volume stocks on news events since there are more investors in the market for the stock at any one time.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b="1" dirty="0">
                <a:solidFill>
                  <a:schemeClr val="accent3"/>
                </a:solidFill>
              </a:rPr>
              <a:t>Investor Benefits: </a:t>
            </a:r>
            <a:r>
              <a:rPr lang="en-US" sz="1800" dirty="0">
                <a:solidFill>
                  <a:schemeClr val="accent3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The low volatility and reactivity of high-volume stocks can create a competitive environment for investors, leading to higher prices.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b="1" dirty="0">
                <a:solidFill>
                  <a:schemeClr val="accent3"/>
                </a:solidFill>
              </a:rPr>
              <a:t>Issuer Benefits:  </a:t>
            </a:r>
            <a:r>
              <a:rPr lang="en-US" sz="1800" dirty="0">
                <a:solidFill>
                  <a:schemeClr val="tx1"/>
                </a:solidFill>
              </a:rPr>
              <a:t>The high trading volume indicates that there are many buyers competing for the asset, and the laws of supply and demand will cause price appreciation.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5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AC46-5FDB-4C36-B348-98753D8B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04775"/>
            <a:ext cx="4776978" cy="1343025"/>
          </a:xfrm>
        </p:spPr>
        <p:txBody>
          <a:bodyPr/>
          <a:lstStyle/>
          <a:p>
            <a:r>
              <a:rPr lang="en-US" dirty="0"/>
              <a:t>large Cap stocks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0FC16-A4E2-4E75-8F78-46A330C3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" y="1686756"/>
            <a:ext cx="6096001" cy="5171243"/>
          </a:xfrm>
        </p:spPr>
        <p:txBody>
          <a:bodyPr>
            <a:normAutofit/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Here are some popular Large cap stocks favored by Analysts:</a:t>
            </a:r>
          </a:p>
          <a:p>
            <a:pPr algn="l"/>
            <a:endParaRPr lang="en-US" sz="1400" b="1" dirty="0">
              <a:solidFill>
                <a:schemeClr val="tx1"/>
              </a:solidFill>
              <a:latin typeface="Roboto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Rank	Company   Market Cap(billions)  Industry    Symbol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1	Microsoft		$1058	Software	MSFT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2	Apple		$959 	Tech	AAPL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3	Amazon		$959 	Retail	AMZN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4	Alphabet		$839	Software	 GOOGL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5	Facebook		$550	Software 	  FB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6	Berkshire Hathaway	$496	Diversified BRK-A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7	Tencent		$436	Diversified TCEHY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8	Alibaba		$431	Diversified BABA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9	Visa		$389	Financial	V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Roboto"/>
              </a:rPr>
              <a:t>10	JPMorgan Chase	$366	Financial	JPM</a:t>
            </a:r>
          </a:p>
          <a:p>
            <a:pPr algn="l"/>
            <a:endParaRPr lang="en-US" sz="1400" b="1" dirty="0">
              <a:solidFill>
                <a:schemeClr val="tx1"/>
              </a:solidFill>
              <a:latin typeface="Roboto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BA2500-2566-4D42-BA80-AA696DD5D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916" y="2796465"/>
            <a:ext cx="5792085" cy="4061533"/>
          </a:xfrm>
        </p:spPr>
      </p:pic>
    </p:spTree>
    <p:extLst>
      <p:ext uri="{BB962C8B-B14F-4D97-AF65-F5344CB8AC3E}">
        <p14:creationId xmlns:p14="http://schemas.microsoft.com/office/powerpoint/2010/main" val="162296132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E38AEF-4E2D-4D00-9707-4356DDB773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EF06AFC-006B-4BB6-8B59-5A9E1B053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235C91-959C-45D9-B60A-005B894ACE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960</Words>
  <Application>Microsoft Office PowerPoint</Application>
  <PresentationFormat>Widescreen</PresentationFormat>
  <Paragraphs>191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Domine</vt:lpstr>
      <vt:lpstr>Gill Sans MT</vt:lpstr>
      <vt:lpstr>inherit</vt:lpstr>
      <vt:lpstr>Roboto</vt:lpstr>
      <vt:lpstr>Yantramanav</vt:lpstr>
      <vt:lpstr>Parcel</vt:lpstr>
      <vt:lpstr>build your own stock Portfolio  data visualization project</vt:lpstr>
      <vt:lpstr>case study Storyline </vt:lpstr>
      <vt:lpstr>buyer’s dilemma</vt:lpstr>
      <vt:lpstr>Market capitalization</vt:lpstr>
      <vt:lpstr>Market cap calculation and  risk vs return</vt:lpstr>
      <vt:lpstr>Market cap of top tech and communication companies</vt:lpstr>
      <vt:lpstr>let’s start trading!</vt:lpstr>
      <vt:lpstr>primary trading parameter:   Stock volume analysis</vt:lpstr>
      <vt:lpstr>large Cap stocks</vt:lpstr>
      <vt:lpstr>mid Cap stocks</vt:lpstr>
      <vt:lpstr>Small Cap stocks</vt:lpstr>
      <vt:lpstr>MICRO Cap stocks</vt:lpstr>
      <vt:lpstr>Need to know</vt:lpstr>
      <vt:lpstr>Portfolio Growth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2019-12-30T17:44:48Z</dcterms:created>
  <dcterms:modified xsi:type="dcterms:W3CDTF">2020-01-14T23:14:56Z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